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2" r:id="rId2"/>
    <p:sldId id="553" r:id="rId3"/>
    <p:sldId id="554" r:id="rId4"/>
    <p:sldId id="552" r:id="rId5"/>
    <p:sldId id="555" r:id="rId6"/>
    <p:sldId id="557" r:id="rId7"/>
    <p:sldId id="558" r:id="rId8"/>
    <p:sldId id="560" r:id="rId9"/>
    <p:sldId id="556" r:id="rId10"/>
    <p:sldId id="541" r:id="rId11"/>
  </p:sldIdLst>
  <p:sldSz cx="9144000" cy="6858000" type="screen4x3"/>
  <p:notesSz cx="6797675" cy="987425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32A67C-C722-41B6-A48E-77ABD8EE9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93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55650"/>
            <a:ext cx="4868863" cy="36512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08525"/>
            <a:ext cx="4972050" cy="441325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906463" y="4692650"/>
            <a:ext cx="4984750" cy="4441825"/>
          </a:xfrm>
          <a:noFill/>
        </p:spPr>
        <p:txBody>
          <a:bodyPr/>
          <a:lstStyle/>
          <a:p>
            <a:r>
              <a:rPr lang="en-US" smtClean="0"/>
              <a:t>In the process of SEIS  implementation </a:t>
            </a:r>
            <a:r>
              <a:rPr lang="en-GB" smtClean="0"/>
              <a:t>the three components will be addressed — content, infrastructure and cooperation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D6F3CD-96E9-40E7-B668-FAE546036816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4ECD20-9EC5-443C-A555-AFDDF57A36B9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400" y="6267450"/>
            <a:ext cx="21320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50825" y="1243013"/>
            <a:ext cx="863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2EDD654-9172-41AD-BA71-63E5046ECB1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F56E-4F1F-4A02-BD03-1F53DFC9D47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B189-0FA7-4F6C-BF51-51CFE63ECF5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0"/>
            <a:ext cx="2159000" cy="587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6188" cy="587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7B9A-9DD4-463F-9D2B-5E715C7206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6049963" cy="1160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637588" cy="43926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5C34-E7B4-451E-AAAA-3D9244415E2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0963"/>
            <a:ext cx="6626225" cy="1044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484313"/>
            <a:ext cx="424180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881-47C9-4C43-9438-470BC5474C1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A54F-860D-4102-8537-DEAB7D59C0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4A5D-95D3-4C7D-8DF4-CA252EB26B3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739F6-A5BA-4D1A-9594-3456192FA30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9691-EC93-4315-B665-450C168F71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167C2-0BAD-4CF8-BAA4-CE23BC9ABF0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3820-31C0-4A9F-ACC2-7E095F3CBB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E5B9-FC7B-4BDA-A126-7FC36EF4AD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1C42-BD87-404A-9A07-767A493030D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6626225" cy="1044575"/>
          </a:xfrm>
          <a:prstGeom prst="rect">
            <a:avLst/>
          </a:prstGeom>
          <a:solidFill>
            <a:srgbClr val="B4CB4C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9FF8E2-A644-49A9-8778-6C87834F960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56400" y="6267450"/>
            <a:ext cx="21320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250825" y="1243013"/>
            <a:ext cx="863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31" name="Picture 14" descr="Logo-SEIS-Blan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5825" y="0"/>
            <a:ext cx="16557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B4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B4C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B4C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pi-seis.ew.eea.europ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scookbook.net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14258" b="13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5888"/>
            <a:ext cx="8064500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4CB4C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GB" sz="1900" b="1" dirty="0">
                <a:solidFill>
                  <a:srgbClr val="FFFF00"/>
                </a:solidFill>
                <a:latin typeface="Trebuchet MS" pitchFamily="34" charset="0"/>
              </a:rPr>
              <a:t>Sustainable Water Integrated Management SWIM-SM</a:t>
            </a:r>
            <a:br>
              <a:rPr lang="en-GB" sz="1900" b="1" dirty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n-GB" sz="1900" b="1" dirty="0" smtClean="0">
                <a:solidFill>
                  <a:srgbClr val="FFFF00"/>
                </a:solidFill>
                <a:latin typeface="Trebuchet MS" pitchFamily="34" charset="0"/>
              </a:rPr>
              <a:t>second Steering Committee Meeting, </a:t>
            </a:r>
            <a:r>
              <a:rPr lang="en-GB" sz="1900" b="1" dirty="0">
                <a:solidFill>
                  <a:srgbClr val="FFFF00"/>
                </a:solidFill>
                <a:latin typeface="Trebuchet MS" pitchFamily="34" charset="0"/>
              </a:rPr>
              <a:t/>
            </a:r>
            <a:br>
              <a:rPr lang="en-GB" sz="1900" b="1" dirty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n-GB" sz="1900" b="1" dirty="0">
                <a:solidFill>
                  <a:srgbClr val="FFFF00"/>
                </a:solidFill>
                <a:latin typeface="Trebuchet MS" pitchFamily="34" charset="0"/>
              </a:rPr>
              <a:t>Brussels, </a:t>
            </a:r>
            <a:r>
              <a:rPr lang="en-GB" sz="1900" b="1" dirty="0" smtClean="0">
                <a:solidFill>
                  <a:srgbClr val="FFFF00"/>
                </a:solidFill>
                <a:latin typeface="Trebuchet MS" pitchFamily="34" charset="0"/>
              </a:rPr>
              <a:t>17-18 October 2012</a:t>
            </a:r>
            <a:endParaRPr lang="fr-FR" sz="1900" b="1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692150"/>
          </a:xfrm>
          <a:prstGeom prst="rect">
            <a:avLst/>
          </a:prstGeom>
          <a:solidFill>
            <a:srgbClr val="B4CB4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GB" sz="2300" b="1">
                <a:solidFill>
                  <a:schemeClr val="bg1"/>
                </a:solidFill>
                <a:latin typeface="Trebuchet MS" pitchFamily="34" charset="0"/>
              </a:rPr>
              <a:t>European Environment Agency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27291" y="6122013"/>
            <a:ext cx="9144000" cy="503237"/>
          </a:xfrm>
          <a:prstGeom prst="rect">
            <a:avLst/>
          </a:prstGeom>
          <a:solidFill>
            <a:srgbClr val="6B7427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Cecile RODDIER-QUEFELEC, </a:t>
            </a:r>
          </a:p>
          <a:p>
            <a:pPr>
              <a:lnSpc>
                <a:spcPct val="80000"/>
              </a:lnSpc>
              <a:defRPr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Mediterranean Area 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Cooperation, 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Governance </a:t>
            </a: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and Networks Programme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5949950"/>
            <a:ext cx="9144000" cy="144463"/>
          </a:xfrm>
          <a:prstGeom prst="rect">
            <a:avLst/>
          </a:prstGeom>
          <a:solidFill>
            <a:srgbClr val="EF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2348880"/>
            <a:ext cx="8208962" cy="19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CB4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en-GB" sz="1900" b="1" dirty="0" smtClean="0">
                <a:latin typeface="Comic Sans MS" pitchFamily="66" charset="0"/>
              </a:rPr>
              <a:t/>
            </a:r>
            <a:br>
              <a:rPr lang="en-GB" sz="1900" b="1" dirty="0" smtClean="0">
                <a:latin typeface="Comic Sans MS" pitchFamily="66" charset="0"/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Round table on synergies with regional organisation/programmes/initiatives</a:t>
            </a:r>
            <a:r>
              <a:rPr lang="en-GB" sz="1900" b="1" dirty="0" smtClean="0">
                <a:latin typeface="Comic Sans MS" pitchFamily="66" charset="0"/>
              </a:rPr>
              <a:t/>
            </a:r>
            <a:br>
              <a:rPr lang="en-GB" sz="1900" b="1" dirty="0" smtClean="0">
                <a:latin typeface="Comic Sans MS" pitchFamily="66" charset="0"/>
              </a:rPr>
            </a:br>
            <a:r>
              <a:rPr lang="en-GB" sz="1900" b="1" dirty="0" smtClean="0">
                <a:latin typeface="Comic Sans MS" pitchFamily="66" charset="0"/>
              </a:rPr>
              <a:t>The </a:t>
            </a:r>
            <a:r>
              <a:rPr lang="en-GB" sz="1900" b="1" dirty="0">
                <a:latin typeface="Comic Sans MS" pitchFamily="66" charset="0"/>
              </a:rPr>
              <a:t>ENPI-SEIS Project</a:t>
            </a:r>
            <a:br>
              <a:rPr lang="en-GB" sz="1900" b="1" dirty="0">
                <a:latin typeface="Comic Sans MS" pitchFamily="66" charset="0"/>
              </a:rPr>
            </a:br>
            <a:r>
              <a:rPr lang="en-GB" sz="1900" b="1" dirty="0">
                <a:latin typeface="Comic Sans MS" pitchFamily="66" charset="0"/>
              </a:rPr>
              <a:t>‘Towards a Shared Environmental Information System (SEIS) in the European Neighbourhood’</a:t>
            </a:r>
          </a:p>
        </p:txBody>
      </p:sp>
    </p:spTree>
    <p:extLst>
      <p:ext uri="{BB962C8B-B14F-4D97-AF65-F5344CB8AC3E}">
        <p14:creationId xmlns:p14="http://schemas.microsoft.com/office/powerpoint/2010/main" val="2729219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6875463" cy="1127125"/>
          </a:xfrm>
        </p:spPr>
        <p:txBody>
          <a:bodyPr/>
          <a:lstStyle/>
          <a:p>
            <a:r>
              <a:rPr lang="en-GB" dirty="0" smtClean="0"/>
              <a:t>Towards a Shared Environmental Information System in the European Neighbourhood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779912" y="3140967"/>
            <a:ext cx="48245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latin typeface="+mj-lt"/>
              </a:rPr>
              <a:t>Thank you for your attention!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j-lt"/>
                <a:hlinkClick r:id="rId3"/>
              </a:rPr>
              <a:t>http://enpi-seis.ew.eea.europa.eu/</a:t>
            </a:r>
            <a:endParaRPr lang="en-GB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7D1-1C10-4B4F-983B-7D0EC5CBBEAA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71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55738"/>
            <a:ext cx="8374063" cy="1397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200" b="1" smtClean="0">
                <a:latin typeface="Trebuchet MS" pitchFamily="34" charset="0"/>
              </a:rPr>
              <a:t>Overall objective:</a:t>
            </a:r>
          </a:p>
          <a:p>
            <a:pPr lvl="1">
              <a:lnSpc>
                <a:spcPct val="80000"/>
              </a:lnSpc>
            </a:pPr>
            <a:r>
              <a:rPr lang="en-GB" sz="2200" smtClean="0">
                <a:latin typeface="Trebuchet MS" pitchFamily="34" charset="0"/>
              </a:rPr>
              <a:t>Promote the protection of the environment in the countries of the European Neighbourhood Policy area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6842125" cy="1152525"/>
          </a:xfrm>
        </p:spPr>
        <p:txBody>
          <a:bodyPr anchor="ctr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latin typeface="Trebuchet MS" pitchFamily="34" charset="0"/>
              </a:rPr>
              <a:t>The ENPI-SEIS project</a:t>
            </a:r>
            <a:endParaRPr lang="en-US" sz="2800" dirty="0" smtClean="0">
              <a:latin typeface="Trebuchet MS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5288" y="2636838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Clr>
                <a:srgbClr val="B4CB4C"/>
              </a:buClr>
            </a:pPr>
            <a:r>
              <a:rPr lang="en-GB" sz="2200" b="1">
                <a:latin typeface="Arial Unicode MS" pitchFamily="34" charset="-128"/>
              </a:rPr>
              <a:t>  </a:t>
            </a:r>
            <a:r>
              <a:rPr lang="en-GB" sz="2200" b="1">
                <a:latin typeface="Trebuchet MS" pitchFamily="34" charset="0"/>
              </a:rPr>
              <a:t>Specific objectives:</a:t>
            </a:r>
          </a:p>
          <a:p>
            <a:pPr marL="990600" lvl="1" indent="-533400" eaLnBrk="0" hangingPunct="0">
              <a:spcBef>
                <a:spcPct val="20000"/>
              </a:spcBef>
              <a:buClr>
                <a:srgbClr val="B4CB4C"/>
              </a:buClr>
              <a:buFontTx/>
              <a:buChar char="•"/>
            </a:pPr>
            <a:r>
              <a:rPr lang="en-GB" sz="2000">
                <a:latin typeface="Trebuchet MS" pitchFamily="34" charset="0"/>
              </a:rPr>
              <a:t>Identify / further develop environmental indicators </a:t>
            </a:r>
          </a:p>
          <a:p>
            <a:pPr marL="990600" lvl="1" indent="-533400" eaLnBrk="0" hangingPunct="0">
              <a:spcBef>
                <a:spcPct val="20000"/>
              </a:spcBef>
              <a:buClr>
                <a:srgbClr val="B4CB4C"/>
              </a:buClr>
              <a:buFontTx/>
              <a:buChar char="•"/>
            </a:pPr>
            <a:r>
              <a:rPr lang="en-GB" sz="2000">
                <a:latin typeface="Trebuchet MS" pitchFamily="34" charset="0"/>
              </a:rPr>
              <a:t>Improve capacities in the field of monitoring, collection, storage, assessment and reporting of environmental data</a:t>
            </a:r>
          </a:p>
          <a:p>
            <a:pPr marL="990600" lvl="1" indent="-533400" eaLnBrk="0" hangingPunct="0">
              <a:spcBef>
                <a:spcPct val="20000"/>
              </a:spcBef>
              <a:buClr>
                <a:srgbClr val="B4CB4C"/>
              </a:buClr>
              <a:buFontTx/>
              <a:buChar char="•"/>
            </a:pPr>
            <a:r>
              <a:rPr lang="en-GB" sz="2000">
                <a:latin typeface="Trebuchet MS" pitchFamily="34" charset="0"/>
              </a:rPr>
              <a:t>Promote the setting up of national and regional environmental information systems in line with SEIS principles</a:t>
            </a:r>
          </a:p>
          <a:p>
            <a:pPr marL="990600" lvl="1" indent="-533400" eaLnBrk="0" hangingPunct="0">
              <a:spcBef>
                <a:spcPct val="20000"/>
              </a:spcBef>
              <a:buClr>
                <a:srgbClr val="B4CB4C"/>
              </a:buClr>
              <a:buFontTx/>
              <a:buChar char="•"/>
            </a:pPr>
            <a:r>
              <a:rPr lang="en-GB" sz="2000">
                <a:latin typeface="Trebuchet MS" pitchFamily="34" charset="0"/>
              </a:rPr>
              <a:t>Track progress of the regional environmental initiatives (European Neighbourhood Policy, Eastern Partnership, Barcelona Convention, Horizon 2020 etc.)</a:t>
            </a:r>
          </a:p>
        </p:txBody>
      </p:sp>
    </p:spTree>
    <p:extLst>
      <p:ext uri="{BB962C8B-B14F-4D97-AF65-F5344CB8AC3E}">
        <p14:creationId xmlns:p14="http://schemas.microsoft.com/office/powerpoint/2010/main" val="1920465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5196499" y="1292061"/>
            <a:ext cx="38163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0" rIns="0" bIns="0"/>
          <a:lstStyle>
            <a:lvl1pPr marL="273050" indent="-952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r>
              <a:rPr lang="en-GB" sz="2400" dirty="0" smtClean="0">
                <a:latin typeface="Trebuchet MS" pitchFamily="34" charset="0"/>
                <a:cs typeface="+mn-cs"/>
              </a:rPr>
              <a:t>Two </a:t>
            </a:r>
            <a:r>
              <a:rPr lang="en-GB" sz="2400" dirty="0">
                <a:latin typeface="Trebuchet MS" pitchFamily="34" charset="0"/>
                <a:cs typeface="+mn-cs"/>
              </a:rPr>
              <a:t>National Focal Points </a:t>
            </a:r>
            <a:r>
              <a:rPr lang="en-GB" sz="2400" dirty="0" smtClean="0">
                <a:latin typeface="Trebuchet MS" pitchFamily="34" charset="0"/>
                <a:cs typeface="+mn-cs"/>
              </a:rPr>
              <a:t>nominated (</a:t>
            </a:r>
            <a:r>
              <a:rPr lang="en-GB" sz="2400" dirty="0" err="1" smtClean="0">
                <a:latin typeface="Trebuchet MS" pitchFamily="34" charset="0"/>
                <a:cs typeface="+mn-cs"/>
              </a:rPr>
              <a:t>Env</a:t>
            </a:r>
            <a:r>
              <a:rPr lang="en-GB" sz="2400" dirty="0" smtClean="0">
                <a:latin typeface="Trebuchet MS" pitchFamily="34" charset="0"/>
                <a:cs typeface="+mn-cs"/>
              </a:rPr>
              <a:t> and Statistics) by </a:t>
            </a:r>
            <a:r>
              <a:rPr lang="en-GB" sz="2400" dirty="0">
                <a:latin typeface="Trebuchet MS" pitchFamily="34" charset="0"/>
                <a:cs typeface="+mn-cs"/>
              </a:rPr>
              <a:t>Partner countries </a:t>
            </a:r>
            <a:endParaRPr lang="en-GB" sz="2400" dirty="0" smtClean="0">
              <a:latin typeface="Trebuchet MS" pitchFamily="34" charset="0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endParaRPr lang="en-GB" sz="2400" dirty="0">
              <a:latin typeface="Trebuchet MS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r>
              <a:rPr lang="en-GB" sz="2400" dirty="0" smtClean="0">
                <a:latin typeface="Trebuchet MS" pitchFamily="34" charset="0"/>
                <a:cs typeface="+mn-cs"/>
              </a:rPr>
              <a:t>Cooperation with UNEP/MAP (</a:t>
            </a:r>
            <a:r>
              <a:rPr lang="en-GB" sz="2400" dirty="0" err="1" smtClean="0">
                <a:latin typeface="Trebuchet MS" pitchFamily="34" charset="0"/>
                <a:cs typeface="+mn-cs"/>
              </a:rPr>
              <a:t>indicators&amp;data</a:t>
            </a:r>
            <a:r>
              <a:rPr lang="en-GB" sz="2400" dirty="0" smtClean="0">
                <a:latin typeface="Trebuchet MS" pitchFamily="34" charset="0"/>
                <a:cs typeface="+mn-cs"/>
              </a:rPr>
              <a:t>; infrastructure, assessment, regional and country support (e.g. Indicators, Nat. Info System, PRTR)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endParaRPr lang="en-GB" sz="2400" dirty="0" smtClean="0">
              <a:latin typeface="Trebuchet MS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r>
              <a:rPr lang="en-GB" sz="2400" dirty="0" smtClean="0">
                <a:latin typeface="Trebuchet MS" pitchFamily="34" charset="0"/>
                <a:cs typeface="+mn-cs"/>
              </a:rPr>
              <a:t>EEA/ETC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B4CB4C"/>
              </a:buClr>
              <a:defRPr/>
            </a:pPr>
            <a:r>
              <a:rPr lang="en-GB" sz="2400" dirty="0" smtClean="0">
                <a:latin typeface="Trebuchet MS" pitchFamily="34" charset="0"/>
                <a:cs typeface="+mn-cs"/>
              </a:rPr>
              <a:t>Framework Contractor</a:t>
            </a:r>
            <a:endParaRPr lang="en-GB" sz="2400" dirty="0">
              <a:latin typeface="Trebuchet MS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D0999-55DB-4D13-8878-E05C152BE3D6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pic>
        <p:nvPicPr>
          <p:cNvPr id="1026" name="Picture 2" descr="C:\Users\eeauser\AppData\Local\Microsoft\Windows\Temporary Internet Files\Content.IE5\JCVFIUG0\10_2012_ENPI_map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776"/>
            <a:ext cx="4752528" cy="66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3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80963"/>
            <a:ext cx="6769100" cy="1044575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H2020 Review, Monitoring &amp; Research sub group</a:t>
            </a:r>
            <a:br>
              <a:rPr lang="en-GB" dirty="0" smtClean="0">
                <a:latin typeface="Trebuchet MS" pitchFamily="34" charset="0"/>
              </a:rPr>
            </a:br>
            <a:r>
              <a:rPr lang="en-GB" dirty="0" smtClean="0">
                <a:latin typeface="Trebuchet MS" pitchFamily="34" charset="0"/>
              </a:rPr>
              <a:t>and the ENPI-SEIS project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37588" cy="388890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>
                <a:latin typeface="Trebuchet MS" pitchFamily="34" charset="0"/>
              </a:rPr>
              <a:t>The ENPI-SEIS project implemented by the EEA is supporting the RMR activities and the development of a review mechanism of H2020 progress.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nl-NL" sz="2800" dirty="0" smtClean="0">
              <a:latin typeface="Trebuchet MS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nl-NL" sz="2800" dirty="0" smtClean="0">
                <a:latin typeface="Trebuchet MS" pitchFamily="34" charset="0"/>
              </a:rPr>
              <a:t>Focus </a:t>
            </a:r>
            <a:r>
              <a:rPr lang="nl-NL" sz="2800" dirty="0">
                <a:latin typeface="Trebuchet MS" pitchFamily="34" charset="0"/>
              </a:rPr>
              <a:t>on Horizon 2020 priorities</a:t>
            </a:r>
          </a:p>
          <a:p>
            <a:pPr marL="990600" lvl="1" indent="-533400">
              <a:spcBef>
                <a:spcPts val="200"/>
              </a:spcBef>
              <a:buFont typeface="Arial Unicode MS" pitchFamily="34" charset="-128"/>
              <a:buAutoNum type="arabicPeriod"/>
            </a:pPr>
            <a:r>
              <a:rPr lang="nl-NL" sz="2800" dirty="0">
                <a:latin typeface="Trebuchet MS" pitchFamily="34" charset="0"/>
                <a:ea typeface="+mn-ea"/>
                <a:cs typeface="+mn-cs"/>
              </a:rPr>
              <a:t>Water:</a:t>
            </a:r>
          </a:p>
          <a:p>
            <a:pPr marL="1371600" lvl="2" indent="-457200">
              <a:spcBef>
                <a:spcPts val="200"/>
              </a:spcBef>
            </a:pPr>
            <a:r>
              <a:rPr lang="nl-NL" sz="2800" dirty="0">
                <a:latin typeface="Trebuchet MS" pitchFamily="34" charset="0"/>
                <a:ea typeface="+mn-ea"/>
                <a:cs typeface="+mn-cs"/>
              </a:rPr>
              <a:t>fresh water and marine</a:t>
            </a:r>
          </a:p>
          <a:p>
            <a:pPr marL="1371600" lvl="2" indent="-457200">
              <a:spcBef>
                <a:spcPts val="200"/>
              </a:spcBef>
            </a:pPr>
            <a:r>
              <a:rPr lang="nl-NL" sz="2800" dirty="0">
                <a:latin typeface="Trebuchet MS" pitchFamily="34" charset="0"/>
                <a:ea typeface="+mn-ea"/>
                <a:cs typeface="+mn-cs"/>
              </a:rPr>
              <a:t>urban waste water</a:t>
            </a:r>
          </a:p>
          <a:p>
            <a:pPr marL="990600" lvl="1" indent="-533400">
              <a:spcBef>
                <a:spcPts val="200"/>
              </a:spcBef>
              <a:buFont typeface="Arial Unicode MS" pitchFamily="34" charset="-128"/>
              <a:buAutoNum type="arabicPeriod"/>
            </a:pPr>
            <a:r>
              <a:rPr lang="nl-NL" sz="2800" dirty="0">
                <a:latin typeface="Trebuchet MS" pitchFamily="34" charset="0"/>
                <a:ea typeface="+mn-ea"/>
                <a:cs typeface="+mn-cs"/>
              </a:rPr>
              <a:t>Waste: municipal waste</a:t>
            </a:r>
          </a:p>
          <a:p>
            <a:pPr marL="990600" lvl="1" indent="-533400">
              <a:spcBef>
                <a:spcPts val="200"/>
              </a:spcBef>
              <a:buFont typeface="Arial Unicode MS" pitchFamily="34" charset="-128"/>
              <a:buAutoNum type="arabicPeriod"/>
            </a:pPr>
            <a:r>
              <a:rPr lang="nl-NL" sz="2800" dirty="0">
                <a:latin typeface="Trebuchet MS" pitchFamily="34" charset="0"/>
                <a:ea typeface="+mn-ea"/>
                <a:cs typeface="+mn-cs"/>
              </a:rPr>
              <a:t>Industrial emissions </a:t>
            </a:r>
            <a:endParaRPr lang="en-GB" sz="2800" dirty="0">
              <a:latin typeface="Trebuchet MS" pitchFamily="34" charset="0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200" dirty="0" smtClean="0">
              <a:latin typeface="Trebuchet MS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200" dirty="0" smtClean="0">
              <a:latin typeface="Trebuchet MS" pitchFamily="34" charset="0"/>
            </a:endParaRPr>
          </a:p>
          <a:p>
            <a:endParaRPr lang="en-GB" dirty="0" smtClean="0">
              <a:latin typeface="Trebuchet MS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326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27000" y="2016125"/>
            <a:ext cx="19240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2540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FFCC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Shared content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225425" y="4946650"/>
            <a:ext cx="16097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2540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Institutional </a:t>
            </a:r>
          </a:p>
          <a:p>
            <a:pPr algn="ctr"/>
            <a:r>
              <a:rPr lang="en-GB" kern="10">
                <a:ln w="2540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cooperation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171450" y="3840163"/>
            <a:ext cx="1447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2540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Infrastructure</a:t>
            </a:r>
          </a:p>
        </p:txBody>
      </p:sp>
      <p:sp>
        <p:nvSpPr>
          <p:cNvPr id="13317" name="AutoShape 6"/>
          <p:cNvSpPr>
            <a:spLocks/>
          </p:cNvSpPr>
          <p:nvPr/>
        </p:nvSpPr>
        <p:spPr bwMode="auto">
          <a:xfrm>
            <a:off x="2171700" y="1050925"/>
            <a:ext cx="261938" cy="2351088"/>
          </a:xfrm>
          <a:prstGeom prst="leftBrace">
            <a:avLst>
              <a:gd name="adj1" fmla="val 74798"/>
              <a:gd name="adj2" fmla="val 50000"/>
            </a:avLst>
          </a:prstGeom>
          <a:noFill/>
          <a:ln w="127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18" name="AutoShape 7"/>
          <p:cNvSpPr>
            <a:spLocks/>
          </p:cNvSpPr>
          <p:nvPr/>
        </p:nvSpPr>
        <p:spPr bwMode="auto">
          <a:xfrm>
            <a:off x="1789113" y="3621088"/>
            <a:ext cx="206375" cy="782637"/>
          </a:xfrm>
          <a:prstGeom prst="leftBrace">
            <a:avLst>
              <a:gd name="adj1" fmla="val 31603"/>
              <a:gd name="adj2" fmla="val 50000"/>
            </a:avLst>
          </a:prstGeom>
          <a:noFill/>
          <a:ln w="127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547813" y="6021388"/>
            <a:ext cx="2930525" cy="428625"/>
          </a:xfrm>
          <a:prstGeom prst="curvedUpArrow">
            <a:avLst>
              <a:gd name="adj1" fmla="val 207358"/>
              <a:gd name="adj2" fmla="val 288137"/>
              <a:gd name="adj3" fmla="val 28889"/>
            </a:avLst>
          </a:prstGeom>
          <a:solidFill>
            <a:srgbClr val="CC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2298700" y="1092200"/>
            <a:ext cx="3206750" cy="2157413"/>
          </a:xfrm>
          <a:prstGeom prst="ellipse">
            <a:avLst/>
          </a:prstGeom>
          <a:gradFill rotWithShape="1">
            <a:gsLst>
              <a:gs pos="0">
                <a:srgbClr val="FFFFCC">
                  <a:alpha val="93999"/>
                </a:srgbClr>
              </a:gs>
              <a:gs pos="100000">
                <a:schemeClr val="bg1">
                  <a:alpha val="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Trebuchet MS" pitchFamily="34" charset="0"/>
              </a:rPr>
              <a:t>Municipal waste, </a:t>
            </a:r>
          </a:p>
          <a:p>
            <a:pPr algn="ctr"/>
            <a:r>
              <a:rPr lang="en-GB" sz="2000" b="1">
                <a:solidFill>
                  <a:schemeClr val="tx2"/>
                </a:solidFill>
                <a:latin typeface="Trebuchet MS" pitchFamily="34" charset="0"/>
              </a:rPr>
              <a:t>Urban waste water, </a:t>
            </a:r>
          </a:p>
          <a:p>
            <a:pPr algn="ctr"/>
            <a:r>
              <a:rPr lang="en-GB" sz="2000" b="1">
                <a:solidFill>
                  <a:schemeClr val="tx2"/>
                </a:solidFill>
                <a:latin typeface="Trebuchet MS" pitchFamily="34" charset="0"/>
              </a:rPr>
              <a:t>Industrial emissions, </a:t>
            </a:r>
          </a:p>
          <a:p>
            <a:pPr algn="ctr"/>
            <a:r>
              <a:rPr lang="en-GB" sz="2000" b="1">
                <a:solidFill>
                  <a:schemeClr val="tx2"/>
                </a:solidFill>
                <a:latin typeface="Trebuchet MS" pitchFamily="34" charset="0"/>
              </a:rPr>
              <a:t>Freshwater, Marine,</a:t>
            </a:r>
          </a:p>
          <a:p>
            <a:pPr algn="ctr"/>
            <a:r>
              <a:rPr lang="en-GB" sz="2000" b="1">
                <a:solidFill>
                  <a:schemeClr val="tx2"/>
                </a:solidFill>
                <a:latin typeface="Trebuchet MS" pitchFamily="34" charset="0"/>
              </a:rPr>
              <a:t>air pollution etc. </a:t>
            </a:r>
            <a:endParaRPr lang="fr-FR" sz="20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3322" name="Oval 11"/>
          <p:cNvSpPr>
            <a:spLocks noChangeArrowheads="1"/>
          </p:cNvSpPr>
          <p:nvPr/>
        </p:nvSpPr>
        <p:spPr bwMode="auto">
          <a:xfrm>
            <a:off x="1555750" y="684213"/>
            <a:ext cx="7261225" cy="5205412"/>
          </a:xfrm>
          <a:prstGeom prst="ellips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23" name="Oval 12"/>
          <p:cNvSpPr>
            <a:spLocks noChangeArrowheads="1"/>
          </p:cNvSpPr>
          <p:nvPr/>
        </p:nvSpPr>
        <p:spPr bwMode="auto">
          <a:xfrm>
            <a:off x="1895475" y="3157538"/>
            <a:ext cx="4086225" cy="1598612"/>
          </a:xfrm>
          <a:prstGeom prst="ellipse">
            <a:avLst/>
          </a:prstGeom>
          <a:gradFill rotWithShape="1">
            <a:gsLst>
              <a:gs pos="0">
                <a:srgbClr val="FFCC99">
                  <a:alpha val="93999"/>
                </a:srgbClr>
              </a:gs>
              <a:gs pos="100000">
                <a:schemeClr val="bg1">
                  <a:alpha val="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7E"/>
              </a:buClr>
            </a:pPr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Data and information</a:t>
            </a:r>
          </a:p>
          <a:p>
            <a:pPr algn="ctr" eaLnBrk="0" hangingPunct="0">
              <a:spcBef>
                <a:spcPct val="20000"/>
              </a:spcBef>
              <a:buClr>
                <a:srgbClr val="00007E"/>
              </a:buClr>
            </a:pPr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Services, SDI</a:t>
            </a:r>
            <a:endParaRPr lang="fr-FR" sz="2000">
              <a:solidFill>
                <a:srgbClr val="00007E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24" name="Oval 13"/>
          <p:cNvSpPr>
            <a:spLocks noChangeArrowheads="1"/>
          </p:cNvSpPr>
          <p:nvPr/>
        </p:nvSpPr>
        <p:spPr bwMode="auto">
          <a:xfrm>
            <a:off x="3144838" y="5010150"/>
            <a:ext cx="5446712" cy="89058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1">
                  <a:alpha val="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7E"/>
              </a:buClr>
            </a:pPr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Environment &amp; Statistics, UNEP/MAP etc.</a:t>
            </a:r>
          </a:p>
          <a:p>
            <a:pPr algn="ctr" eaLnBrk="0" hangingPunct="0">
              <a:spcBef>
                <a:spcPct val="20000"/>
              </a:spcBef>
              <a:buClr>
                <a:srgbClr val="00007E"/>
              </a:buClr>
            </a:pPr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Bilateral cooperation </a:t>
            </a:r>
            <a:endParaRPr lang="fr-FR" sz="2000">
              <a:solidFill>
                <a:srgbClr val="00007E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5414963" y="1866900"/>
            <a:ext cx="801687" cy="539750"/>
          </a:xfrm>
          <a:prstGeom prst="chevron">
            <a:avLst>
              <a:gd name="adj" fmla="val 3713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6269038" y="1628775"/>
            <a:ext cx="302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7E"/>
              </a:buClr>
            </a:pPr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Data flows +</a:t>
            </a:r>
          </a:p>
          <a:p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Indicator development</a:t>
            </a:r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5467350" y="3759200"/>
            <a:ext cx="801688" cy="539750"/>
          </a:xfrm>
          <a:prstGeom prst="chevron">
            <a:avLst>
              <a:gd name="adj" fmla="val 3713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6423025" y="3660775"/>
            <a:ext cx="2417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SEIS (tools and systems)</a:t>
            </a:r>
          </a:p>
        </p:txBody>
      </p:sp>
      <p:sp>
        <p:nvSpPr>
          <p:cNvPr id="13329" name="Segnaposto numero diapositiva 3"/>
          <p:cNvSpPr txBox="1">
            <a:spLocks noGrp="1"/>
          </p:cNvSpPr>
          <p:nvPr/>
        </p:nvSpPr>
        <p:spPr bwMode="auto">
          <a:xfrm>
            <a:off x="0" y="6597650"/>
            <a:ext cx="611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336B5EF-84BD-4BF2-99E3-707AE0A98BA4}" type="slidenum">
              <a:rPr lang="en-GB" sz="1000" b="1">
                <a:solidFill>
                  <a:schemeClr val="tx2"/>
                </a:solidFill>
                <a:latin typeface="Verdana" pitchFamily="34" charset="0"/>
                <a:cs typeface="Arial" charset="0"/>
              </a:rPr>
              <a:pPr algn="r" eaLnBrk="1" hangingPunct="1"/>
              <a:t>5</a:t>
            </a:fld>
            <a:endParaRPr lang="en-GB" sz="1000" b="1">
              <a:solidFill>
                <a:schemeClr val="tx2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330" name="Text Box 2"/>
          <p:cNvSpPr txBox="1">
            <a:spLocks noChangeArrowheads="1"/>
          </p:cNvSpPr>
          <p:nvPr/>
        </p:nvSpPr>
        <p:spPr bwMode="auto">
          <a:xfrm>
            <a:off x="250825" y="44450"/>
            <a:ext cx="6913563" cy="1152525"/>
          </a:xfrm>
          <a:prstGeom prst="rect">
            <a:avLst/>
          </a:prstGeom>
          <a:solidFill>
            <a:srgbClr val="B4CB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Applying SEIS Conceptual Framework </a:t>
            </a:r>
          </a:p>
          <a:p>
            <a:pPr eaLnBrk="1" hangingPunct="1"/>
            <a:r>
              <a:rPr lang="da-DK" sz="280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to ENP South region</a:t>
            </a:r>
            <a:endParaRPr lang="en-GB" sz="280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3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Trebuchet MS" pitchFamily="34" charset="0"/>
              </a:rPr>
              <a:t>Activities carried out so far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484312"/>
            <a:ext cx="8637588" cy="4897015"/>
          </a:xfrm>
        </p:spPr>
        <p:txBody>
          <a:bodyPr/>
          <a:lstStyle/>
          <a:p>
            <a:r>
              <a:rPr lang="en-GB" sz="2600" dirty="0">
                <a:latin typeface="Trebuchet MS" pitchFamily="34" charset="0"/>
              </a:rPr>
              <a:t>Country </a:t>
            </a:r>
            <a:r>
              <a:rPr lang="en-GB" sz="2600" dirty="0" smtClean="0">
                <a:latin typeface="Trebuchet MS" pitchFamily="34" charset="0"/>
              </a:rPr>
              <a:t>visits to all </a:t>
            </a:r>
            <a:r>
              <a:rPr lang="en-GB" sz="2400" dirty="0" smtClean="0">
                <a:latin typeface="Trebuchet MS" pitchFamily="34" charset="0"/>
              </a:rPr>
              <a:t>partners </a:t>
            </a:r>
            <a:r>
              <a:rPr lang="en-GB" sz="2400" dirty="0">
                <a:latin typeface="Trebuchet MS" pitchFamily="34" charset="0"/>
              </a:rPr>
              <a:t>countries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dirty="0">
                <a:latin typeface="Trebuchet MS" pitchFamily="34" charset="0"/>
              </a:rPr>
              <a:t>Country reports listing actions/pilots to be implemented e.g. specific indicators, PRTR, info. Systems, etc</a:t>
            </a:r>
            <a:r>
              <a:rPr lang="en-GB" sz="2400" dirty="0">
                <a:latin typeface="Trebuchet MS" pitchFamily="34" charset="0"/>
              </a:rPr>
              <a:t>.</a:t>
            </a:r>
          </a:p>
          <a:p>
            <a:r>
              <a:rPr lang="en-GB" sz="2600" dirty="0" smtClean="0">
                <a:latin typeface="Trebuchet MS" pitchFamily="34" charset="0"/>
              </a:rPr>
              <a:t>H2020 </a:t>
            </a:r>
            <a:r>
              <a:rPr lang="en-GB" sz="2600" dirty="0">
                <a:latin typeface="Trebuchet MS" pitchFamily="34" charset="0"/>
              </a:rPr>
              <a:t>Review Mechanism</a:t>
            </a:r>
          </a:p>
          <a:p>
            <a:pPr lvl="1"/>
            <a:r>
              <a:rPr lang="en-GB" dirty="0" smtClean="0">
                <a:latin typeface="Trebuchet MS" pitchFamily="34" charset="0"/>
              </a:rPr>
              <a:t>RMR + Working Group on Environmental Indicators</a:t>
            </a:r>
          </a:p>
          <a:p>
            <a:pPr lvl="1"/>
            <a:r>
              <a:rPr lang="en-GB" dirty="0" smtClean="0">
                <a:latin typeface="Trebuchet MS" pitchFamily="34" charset="0"/>
              </a:rPr>
              <a:t>Identification and selection of key H2020 indicators</a:t>
            </a:r>
          </a:p>
          <a:p>
            <a:pPr lvl="1"/>
            <a:r>
              <a:rPr lang="en-GB" dirty="0" smtClean="0">
                <a:latin typeface="Trebuchet MS" pitchFamily="34" charset="0"/>
              </a:rPr>
              <a:t>Development of indicators factsheets and methodology</a:t>
            </a:r>
          </a:p>
          <a:p>
            <a:pPr lvl="1"/>
            <a:r>
              <a:rPr lang="en-GB" dirty="0" smtClean="0">
                <a:latin typeface="Trebuchet MS" pitchFamily="34" charset="0"/>
              </a:rPr>
              <a:t>Mapping and establishment of corresponding data flows/ reporting </a:t>
            </a:r>
          </a:p>
          <a:p>
            <a:pPr lvl="1"/>
            <a:r>
              <a:rPr lang="en-GB" dirty="0" smtClean="0">
                <a:latin typeface="Trebuchet MS" pitchFamily="34" charset="0"/>
              </a:rPr>
              <a:t>Pilot development (waste, PRTR, water accounts, etc.)</a:t>
            </a:r>
          </a:p>
          <a:p>
            <a:r>
              <a:rPr lang="en-GB" sz="2600" dirty="0">
                <a:latin typeface="Trebuchet MS" pitchFamily="34" charset="0"/>
              </a:rPr>
              <a:t>Assessment report of H2020 </a:t>
            </a:r>
          </a:p>
          <a:p>
            <a:pPr lvl="2"/>
            <a:r>
              <a:rPr lang="en-GB" dirty="0" smtClean="0">
                <a:latin typeface="Trebuchet MS" pitchFamily="34" charset="0"/>
              </a:rPr>
              <a:t>Synthesis, indicator based thematic assessment and country assessment</a:t>
            </a:r>
          </a:p>
          <a:p>
            <a:pPr lvl="2"/>
            <a:r>
              <a:rPr lang="en-GB" dirty="0" smtClean="0">
                <a:latin typeface="Trebuchet MS" pitchFamily="34" charset="0"/>
              </a:rPr>
              <a:t>to be issue mid-21013</a:t>
            </a:r>
          </a:p>
        </p:txBody>
      </p:sp>
    </p:spTree>
    <p:extLst>
      <p:ext uri="{BB962C8B-B14F-4D97-AF65-F5344CB8AC3E}">
        <p14:creationId xmlns:p14="http://schemas.microsoft.com/office/powerpoint/2010/main" val="332409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Trebuchet MS" pitchFamily="34" charset="0"/>
              </a:rPr>
              <a:t>Activities carried out so far (</a:t>
            </a:r>
            <a:r>
              <a:rPr lang="en-GB" sz="2800" dirty="0" err="1" smtClean="0">
                <a:latin typeface="Trebuchet MS" pitchFamily="34" charset="0"/>
              </a:rPr>
              <a:t>con’t</a:t>
            </a:r>
            <a:r>
              <a:rPr lang="en-GB" sz="28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600" dirty="0">
                <a:latin typeface="Trebuchet MS" pitchFamily="34" charset="0"/>
              </a:rPr>
              <a:t>Ensure data flows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>
                <a:latin typeface="Trebuchet MS" pitchFamily="34" charset="0"/>
              </a:rPr>
              <a:t>Working Group on IT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 smtClean="0"/>
              <a:t>Meta </a:t>
            </a:r>
            <a:r>
              <a:rPr lang="en-GB" dirty="0"/>
              <a:t>data structure, classification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/>
              <a:t>National Information system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>
                <a:latin typeface="Trebuchet MS" pitchFamily="34" charset="0"/>
              </a:rPr>
              <a:t>Streamline existing data collection activities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>
                <a:latin typeface="Trebuchet MS" pitchFamily="34" charset="0"/>
              </a:rPr>
              <a:t>Reporting mechanisms</a:t>
            </a:r>
          </a:p>
          <a:p>
            <a:pPr eaLnBrk="1" hangingPunct="1">
              <a:lnSpc>
                <a:spcPct val="110000"/>
              </a:lnSpc>
            </a:pPr>
            <a:r>
              <a:rPr lang="en-GB" sz="2600" dirty="0">
                <a:latin typeface="Trebuchet MS" pitchFamily="34" charset="0"/>
              </a:rPr>
              <a:t>Workshops</a:t>
            </a:r>
          </a:p>
          <a:p>
            <a:pPr lvl="1"/>
            <a:r>
              <a:rPr lang="en-GB" sz="1800" dirty="0">
                <a:latin typeface="Trebuchet MS" pitchFamily="34" charset="0"/>
              </a:rPr>
              <a:t>Water accounts </a:t>
            </a:r>
          </a:p>
          <a:p>
            <a:pPr lvl="1"/>
            <a:r>
              <a:rPr lang="en-GB" sz="1800" dirty="0">
                <a:latin typeface="Trebuchet MS" pitchFamily="34" charset="0"/>
              </a:rPr>
              <a:t>Pollutant Release and Transfer </a:t>
            </a:r>
            <a:r>
              <a:rPr lang="en-GB" sz="1800">
                <a:latin typeface="Trebuchet MS" pitchFamily="34" charset="0"/>
              </a:rPr>
              <a:t>Register  </a:t>
            </a:r>
            <a:r>
              <a:rPr lang="en-GB" sz="1800" smtClean="0">
                <a:latin typeface="Trebuchet MS" pitchFamily="34" charset="0"/>
              </a:rPr>
              <a:t>(MED POL)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800" dirty="0" smtClean="0">
                <a:latin typeface="Trebuchet MS" pitchFamily="34" charset="0"/>
              </a:rPr>
              <a:t>Waste (2013)</a:t>
            </a:r>
            <a:endParaRPr lang="en-GB" sz="1800" dirty="0">
              <a:latin typeface="Trebuchet MS" pitchFamily="34" charset="0"/>
            </a:endParaRPr>
          </a:p>
          <a:p>
            <a:r>
              <a:rPr lang="en-GB" sz="2600" dirty="0" smtClean="0">
                <a:latin typeface="Trebuchet MS" pitchFamily="34" charset="0"/>
              </a:rPr>
              <a:t>Preparation of a SEIS ‘Cookbook’</a:t>
            </a:r>
          </a:p>
          <a:p>
            <a:pPr lvl="1"/>
            <a:r>
              <a:rPr lang="en-GB" sz="1800" dirty="0">
                <a:latin typeface="Trebuchet MS" pitchFamily="34" charset="0"/>
              </a:rPr>
              <a:t> 	</a:t>
            </a:r>
            <a:r>
              <a:rPr lang="en-GB" sz="1800" dirty="0">
                <a:latin typeface="Trebuchet MS" pitchFamily="34" charset="0"/>
                <a:hlinkClick r:id="rId2"/>
              </a:rPr>
              <a:t>http://</a:t>
            </a:r>
            <a:r>
              <a:rPr lang="en-GB" sz="1800" dirty="0" smtClean="0">
                <a:latin typeface="Trebuchet MS" pitchFamily="34" charset="0"/>
                <a:hlinkClick r:id="rId2"/>
              </a:rPr>
              <a:t>www.seiscookbook.net</a:t>
            </a:r>
            <a:endParaRPr lang="en-GB" sz="1800" dirty="0" smtClean="0">
              <a:latin typeface="Trebuchet MS" pitchFamily="34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Trebuchet MS" pitchFamily="34" charset="0"/>
            </a:endParaRPr>
          </a:p>
          <a:p>
            <a:pPr lvl="1"/>
            <a:endParaRPr lang="en-GB" sz="1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532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50825" y="1588"/>
            <a:ext cx="8642350" cy="1160462"/>
          </a:xfrm>
        </p:spPr>
        <p:txBody>
          <a:bodyPr/>
          <a:lstStyle/>
          <a:p>
            <a:r>
              <a:rPr lang="en-GB" sz="2800" dirty="0" smtClean="0"/>
              <a:t>H2020 Indicator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50825" y="1263151"/>
            <a:ext cx="8642350" cy="65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100" dirty="0" smtClean="0">
                <a:latin typeface="Trebuchet MS" pitchFamily="34" charset="0"/>
              </a:rPr>
              <a:t>Municipal waste generation per capita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100" dirty="0">
                <a:latin typeface="Trebuchet MS" pitchFamily="34" charset="0"/>
              </a:rPr>
              <a:t>Amount of collected waste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mt-MT" sz="2100" dirty="0">
                <a:latin typeface="Trebuchet MS" pitchFamily="34" charset="0"/>
              </a:rPr>
              <a:t>Type of treatment of municipal waste (recycling, incineraton, landfill etc.)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mt-MT" sz="2100" dirty="0">
                <a:latin typeface="Trebuchet MS" pitchFamily="34" charset="0"/>
              </a:rPr>
              <a:t>Number, type and location of landfills </a:t>
            </a:r>
            <a:endParaRPr lang="en-GB" sz="2100" dirty="0">
              <a:latin typeface="Trebuchet MS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mt-MT" sz="2100" dirty="0">
                <a:latin typeface="Trebuchet MS" pitchFamily="34" charset="0"/>
              </a:rPr>
              <a:t>Volume of </a:t>
            </a:r>
            <a:r>
              <a:rPr lang="en-US" sz="2100" dirty="0">
                <a:latin typeface="Trebuchet MS" pitchFamily="34" charset="0"/>
              </a:rPr>
              <a:t>waste water collected</a:t>
            </a:r>
            <a:r>
              <a:rPr lang="mt-MT" sz="2100" dirty="0">
                <a:latin typeface="Trebuchet MS" pitchFamily="34" charset="0"/>
              </a:rPr>
              <a:t>, of which volume of waste water</a:t>
            </a:r>
            <a:r>
              <a:rPr lang="en-US" sz="2100" dirty="0">
                <a:latin typeface="Trebuchet MS" pitchFamily="34" charset="0"/>
              </a:rPr>
              <a:t> treated by the public sanitation system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mt-MT" sz="2100" dirty="0">
                <a:latin typeface="Trebuchet MS" pitchFamily="34" charset="0"/>
              </a:rPr>
              <a:t>Type of treatment of waste water (primary, secondary, tertiary)</a:t>
            </a:r>
            <a:endParaRPr lang="en-GB" sz="2100" dirty="0">
              <a:latin typeface="Trebuchet MS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100" dirty="0">
                <a:latin typeface="Trebuchet MS" pitchFamily="34" charset="0"/>
              </a:rPr>
              <a:t>Share of population with access to an improved</a:t>
            </a:r>
            <a:r>
              <a:rPr lang="mt-MT" sz="2100" dirty="0">
                <a:latin typeface="Trebuchet MS" pitchFamily="34" charset="0"/>
              </a:rPr>
              <a:t>*</a:t>
            </a:r>
            <a:r>
              <a:rPr lang="en-US" sz="2100" dirty="0">
                <a:latin typeface="Trebuchet MS" pitchFamily="34" charset="0"/>
              </a:rPr>
              <a:t> sanitation system (total, urban, rural)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100" dirty="0">
                <a:latin typeface="Trebuchet MS" pitchFamily="34" charset="0"/>
              </a:rPr>
              <a:t>Nutrient concentrations in coastal waters</a:t>
            </a:r>
            <a:r>
              <a:rPr lang="en-US" sz="2100" dirty="0">
                <a:latin typeface="Trebuchet MS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100" dirty="0">
                <a:latin typeface="Trebuchet MS" pitchFamily="34" charset="0"/>
              </a:rPr>
              <a:t>Release of toxic substances and nutrients from industrial sectors</a:t>
            </a:r>
          </a:p>
          <a:p>
            <a:pPr eaLnBrk="1" hangingPunct="1">
              <a:buFont typeface="Arial" charset="0"/>
              <a:buChar char="•"/>
            </a:pPr>
            <a:endParaRPr lang="en-US" sz="2100" dirty="0">
              <a:latin typeface="Trebuchet MS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100" dirty="0">
              <a:latin typeface="Trebuchet MS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GB" sz="2100" dirty="0">
              <a:latin typeface="Trebuchet MS" pitchFamily="34" charset="0"/>
            </a:endParaRPr>
          </a:p>
          <a:p>
            <a:pPr eaLnBrk="1" hangingPunct="1"/>
            <a:endParaRPr lang="en-GB" sz="21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93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Trebuchet MS" pitchFamily="34" charset="0"/>
              </a:rPr>
              <a:t>The way </a:t>
            </a:r>
            <a:r>
              <a:rPr lang="en-GB" sz="2800" dirty="0" smtClean="0">
                <a:latin typeface="Trebuchet MS" pitchFamily="34" charset="0"/>
              </a:rPr>
              <a:t>forward – possible synergies with SWIM</a:t>
            </a:r>
            <a:endParaRPr lang="en-GB" sz="2800" dirty="0" smtClean="0">
              <a:latin typeface="Trebuchet MS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>
                <a:latin typeface="Trebuchet MS" pitchFamily="34" charset="0"/>
              </a:rPr>
              <a:t>Governance</a:t>
            </a:r>
          </a:p>
          <a:p>
            <a:pPr lvl="1"/>
            <a:r>
              <a:rPr lang="en-GB" sz="1800" dirty="0">
                <a:latin typeface="Trebuchet MS" pitchFamily="34" charset="0"/>
              </a:rPr>
              <a:t>Demonstrate the benefits of information sharing and enhance data sharing policy (access vs. confidentiality)</a:t>
            </a:r>
          </a:p>
          <a:p>
            <a:pPr lvl="1"/>
            <a:r>
              <a:rPr lang="en-GB" sz="1800" dirty="0" smtClean="0">
                <a:latin typeface="Trebuchet MS" pitchFamily="34" charset="0"/>
              </a:rPr>
              <a:t>Develop </a:t>
            </a:r>
            <a:r>
              <a:rPr lang="en-GB" sz="1800" dirty="0">
                <a:latin typeface="Trebuchet MS" pitchFamily="34" charset="0"/>
              </a:rPr>
              <a:t>appropriate governance model and reinforce cross-cutting cooperation between departments &amp; countries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800" dirty="0">
                <a:latin typeface="Trebuchet MS" pitchFamily="34" charset="0"/>
              </a:rPr>
              <a:t>Strengthen </a:t>
            </a:r>
            <a:r>
              <a:rPr lang="en-GB" sz="1800" dirty="0" smtClean="0">
                <a:latin typeface="Trebuchet MS" pitchFamily="34" charset="0"/>
              </a:rPr>
              <a:t>partnership </a:t>
            </a:r>
            <a:endParaRPr lang="en-GB" sz="1800" dirty="0">
              <a:latin typeface="Trebuchet MS" pitchFamily="34" charset="0"/>
            </a:endParaRPr>
          </a:p>
          <a:p>
            <a:r>
              <a:rPr lang="en-GB" sz="2200" dirty="0" smtClean="0">
                <a:latin typeface="Trebuchet MS" pitchFamily="34" charset="0"/>
              </a:rPr>
              <a:t>Information / knowledge production</a:t>
            </a:r>
          </a:p>
          <a:p>
            <a:pPr lvl="1"/>
            <a:r>
              <a:rPr lang="en-GB" sz="1800" dirty="0" smtClean="0">
                <a:latin typeface="Trebuchet MS" pitchFamily="34" charset="0"/>
              </a:rPr>
              <a:t>Support </a:t>
            </a:r>
            <a:r>
              <a:rPr lang="en-GB" sz="1800" dirty="0" smtClean="0">
                <a:latin typeface="Trebuchet MS" pitchFamily="34" charset="0"/>
              </a:rPr>
              <a:t>countries in developing their national </a:t>
            </a:r>
            <a:r>
              <a:rPr lang="en-GB" sz="1800" dirty="0" smtClean="0">
                <a:latin typeface="Trebuchet MS" pitchFamily="34" charset="0"/>
              </a:rPr>
              <a:t>information nodes </a:t>
            </a:r>
            <a:r>
              <a:rPr lang="en-GB" sz="1800" dirty="0" smtClean="0">
                <a:latin typeface="Trebuchet MS" pitchFamily="34" charset="0"/>
              </a:rPr>
              <a:t>(better coordination, knowledge transfer, capacity building)</a:t>
            </a:r>
          </a:p>
          <a:p>
            <a:pPr lvl="1"/>
            <a:r>
              <a:rPr lang="en-GB" sz="1800" dirty="0" smtClean="0">
                <a:latin typeface="Trebuchet MS" pitchFamily="34" charset="0"/>
              </a:rPr>
              <a:t>Develop </a:t>
            </a:r>
            <a:r>
              <a:rPr lang="en-GB" sz="1800" dirty="0" smtClean="0">
                <a:latin typeface="Trebuchet MS" pitchFamily="34" charset="0"/>
              </a:rPr>
              <a:t>comparable methodology, selection of parameters to be monitored (common set of indicators</a:t>
            </a:r>
            <a:r>
              <a:rPr lang="en-GB" sz="1800" dirty="0" smtClean="0">
                <a:latin typeface="Trebuchet MS" pitchFamily="34" charset="0"/>
              </a:rPr>
              <a:t>)</a:t>
            </a:r>
          </a:p>
          <a:p>
            <a:pPr lvl="1"/>
            <a:r>
              <a:rPr lang="en-GB" sz="1800" smtClean="0">
                <a:latin typeface="Trebuchet MS" pitchFamily="34" charset="0"/>
              </a:rPr>
              <a:t>Water accounting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800" dirty="0" smtClean="0">
                <a:latin typeface="Trebuchet MS" pitchFamily="34" charset="0"/>
              </a:rPr>
              <a:t>Contribution to the production of H2020 assessment report (thematic, country assessment)</a:t>
            </a:r>
            <a:endParaRPr lang="en-GB" sz="1800" dirty="0" smtClean="0">
              <a:latin typeface="Trebuchet MS" pitchFamily="34" charset="0"/>
            </a:endParaRPr>
          </a:p>
          <a:p>
            <a:r>
              <a:rPr lang="en-GB" sz="2200" dirty="0" smtClean="0">
                <a:latin typeface="Trebuchet MS" pitchFamily="34" charset="0"/>
              </a:rPr>
              <a:t>Communication / dissemination</a:t>
            </a:r>
          </a:p>
          <a:p>
            <a:r>
              <a:rPr lang="en-GB" sz="2000" dirty="0" smtClean="0">
                <a:latin typeface="Trebuchet MS" pitchFamily="34" charset="0"/>
              </a:rPr>
              <a:t>=&gt; ENPI-SEIS </a:t>
            </a:r>
            <a:r>
              <a:rPr lang="en-GB" sz="2000" dirty="0">
                <a:latin typeface="Trebuchet MS" pitchFamily="34" charset="0"/>
              </a:rPr>
              <a:t>Steering Committee</a:t>
            </a:r>
            <a:r>
              <a:rPr lang="en-GB" sz="2000" dirty="0" smtClean="0">
                <a:latin typeface="Trebuchet MS" pitchFamily="34" charset="0"/>
              </a:rPr>
              <a:t> 21-22 November, Copenhagen</a:t>
            </a:r>
            <a:endParaRPr lang="en-GB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358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EA_GENEREL_PP">
  <a:themeElements>
    <a:clrScheme name="EEA_GENEREL_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EA_GENEREL_PP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EA_GENEREL_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_GENEREL_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_GENEREL_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_GENEREL_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_GENEREL_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_GENEREL_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_GENEREL_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