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9" r:id="rId3"/>
    <p:sldId id="340" r:id="rId4"/>
    <p:sldId id="341" r:id="rId5"/>
    <p:sldId id="342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18" r:id="rId14"/>
  </p:sldIdLst>
  <p:sldSz cx="9144000" cy="6858000" type="screen4x3"/>
  <p:notesSz cx="6797675" cy="9926638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66CC"/>
    <a:srgbClr val="66FFFF"/>
    <a:srgbClr val="000099"/>
    <a:srgbClr val="4D4D4D"/>
    <a:srgbClr val="CCECFF"/>
    <a:srgbClr val="777777"/>
    <a:srgbClr val="EAEAEA"/>
    <a:srgbClr val="DDDDD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3088" autoAdjust="0"/>
    <p:restoredTop sz="95756" autoAdjust="0"/>
  </p:normalViewPr>
  <p:slideViewPr>
    <p:cSldViewPr>
      <p:cViewPr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notesViewPr>
    <p:cSldViewPr>
      <p:cViewPr varScale="1">
        <p:scale>
          <a:sx n="60" d="100"/>
          <a:sy n="60" d="100"/>
        </p:scale>
        <p:origin x="-1914" y="-84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2E8E09-D86A-414C-8473-EE14F96B28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27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fld id="{7C575541-338B-4CB0-855A-6174DAFC0FA9}" type="datetimeFigureOut">
              <a:rPr lang="en-US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fld id="{B6A894B9-75F5-4CFA-991E-7207B58A9C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F2095B-74A9-4C7C-9C7A-82A325253199}" type="slidenum">
              <a:rPr lang="ar-SA" smtClean="0">
                <a:cs typeface="Arial" pitchFamily="34" charset="0"/>
              </a:rPr>
              <a:pPr/>
              <a:t>13</a:t>
            </a:fld>
            <a:endParaRPr lang="fi-FI" smtClean="0">
              <a:cs typeface="Arial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4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87980" tIns="43990" rIns="87980" bIns="4399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pitchFamily="34" charset="0"/>
              </a:rPr>
              <a:t>In addition to being a social good, water is also an inter-generational economic good, that has a cost. Exploiting the resource today should not be done at the expense of future generations.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0A9AB-FFD1-43A4-BBC5-EF07099E05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8986-EDBF-474B-BF5F-5E4DC7BE8E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413BC-5883-4045-A408-0D77B1C5FF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60350"/>
            <a:ext cx="8240713" cy="5865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2113E-1478-4A62-814D-9B98A8F32C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75132-A015-472C-8828-6FF0D372C5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3550D-278E-4C4D-8323-3FBBA7B95C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A7167-69D5-4D7F-8741-6FE5314370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1584-39C7-4B6C-AC8D-3238FB9A45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E1BBA-32CC-4A31-87C5-4D8E0A27BE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C14BC-B850-4FE9-B342-3773C7E801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BB4DC-D361-4DC3-AD6E-1B866A5587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D09D-4422-43B8-B231-58EC16C17C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SWIM-SM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C1CFDFED-3C1B-4603-8E0F-92814C0600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wim-sm.eu/" TargetMode="External"/><Relationship Id="rId4" Type="http://schemas.openxmlformats.org/officeDocument/2006/relationships/hyperlink" Target="mailto:info@swim-sm.e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6"/>
          <p:cNvSpPr>
            <a:spLocks noChangeArrowheads="1"/>
          </p:cNvSpPr>
          <p:nvPr/>
        </p:nvSpPr>
        <p:spPr bwMode="auto">
          <a:xfrm>
            <a:off x="323850" y="836613"/>
            <a:ext cx="8424863" cy="504825"/>
          </a:xfrm>
          <a:prstGeom prst="roundRect">
            <a:avLst>
              <a:gd name="adj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5" name="AutoShape 27"/>
          <p:cNvSpPr>
            <a:spLocks noChangeArrowheads="1"/>
          </p:cNvSpPr>
          <p:nvPr/>
        </p:nvSpPr>
        <p:spPr bwMode="auto">
          <a:xfrm>
            <a:off x="468313" y="404813"/>
            <a:ext cx="8496300" cy="503237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3076" name="Picture 11" descr="exofyllo - paroussiassis-ade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2844" y="6400800"/>
            <a:ext cx="8696356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Presented by: Barbara Tomassini </a:t>
            </a:r>
            <a:r>
              <a:rPr lang="en-US" b="0" i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0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 Communication and Public Consultation KE</a:t>
            </a:r>
            <a:endParaRPr lang="en-US" b="0" i="1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9313" y="5105400"/>
            <a:ext cx="8589399" cy="1282463"/>
          </a:xfrm>
        </p:spPr>
        <p:txBody>
          <a:bodyPr>
            <a:normAutofit fontScale="90000"/>
          </a:bodyPr>
          <a:lstStyle/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900" b="1" dirty="0" smtClean="0">
                <a:solidFill>
                  <a:srgbClr val="0070C0"/>
                </a:solidFill>
                <a:latin typeface="Trebuchet MS" pitchFamily="34" charset="0"/>
                <a:ea typeface="+mn-ea"/>
                <a:cs typeface="Calibri" pitchFamily="34" charset="0"/>
              </a:rPr>
              <a:t>COMMUNICATION and AWARENESS RAISING:</a:t>
            </a:r>
            <a:br>
              <a:rPr lang="en-US" sz="2900" b="1" dirty="0" smtClean="0">
                <a:solidFill>
                  <a:srgbClr val="0070C0"/>
                </a:solidFill>
                <a:latin typeface="Trebuchet MS" pitchFamily="34" charset="0"/>
                <a:ea typeface="+mn-ea"/>
                <a:cs typeface="Calibri" pitchFamily="34" charset="0"/>
              </a:rPr>
            </a:br>
            <a:r>
              <a:rPr lang="en-US" sz="2900" b="1" dirty="0" smtClean="0">
                <a:solidFill>
                  <a:srgbClr val="0070C0"/>
                </a:solidFill>
                <a:latin typeface="Trebuchet MS" pitchFamily="34" charset="0"/>
                <a:ea typeface="+mn-ea"/>
                <a:cs typeface="Calibri" pitchFamily="34" charset="0"/>
              </a:rPr>
              <a:t>SWIM-SM suggested priorities for 2013</a:t>
            </a:r>
            <a:br>
              <a:rPr lang="en-US" sz="2900" b="1" dirty="0" smtClean="0">
                <a:solidFill>
                  <a:srgbClr val="0070C0"/>
                </a:solidFill>
                <a:latin typeface="Trebuchet MS" pitchFamily="34" charset="0"/>
                <a:ea typeface="+mn-ea"/>
                <a:cs typeface="Calibri" pitchFamily="34" charset="0"/>
              </a:rPr>
            </a:br>
            <a:r>
              <a:rPr lang="en-US" sz="1100" b="1" dirty="0" smtClean="0">
                <a:solidFill>
                  <a:srgbClr val="0070C0"/>
                </a:solidFill>
                <a:latin typeface="Trebuchet MS" pitchFamily="34" charset="0"/>
                <a:ea typeface="+mn-ea"/>
                <a:cs typeface="Calibri" pitchFamily="34" charset="0"/>
              </a:rPr>
              <a:t> </a:t>
            </a:r>
            <a:r>
              <a:rPr lang="en-US" sz="2900" b="1" dirty="0" smtClean="0">
                <a:solidFill>
                  <a:srgbClr val="0070C0"/>
                </a:solidFill>
                <a:latin typeface="Trebuchet MS" pitchFamily="34" charset="0"/>
                <a:ea typeface="+mn-ea"/>
                <a:cs typeface="Calibri" pitchFamily="34" charset="0"/>
              </a:rPr>
              <a:t/>
            </a:r>
            <a:br>
              <a:rPr lang="en-US" sz="2900" b="1" dirty="0" smtClean="0">
                <a:solidFill>
                  <a:srgbClr val="0070C0"/>
                </a:solidFill>
                <a:latin typeface="Trebuchet MS" pitchFamily="34" charset="0"/>
                <a:ea typeface="+mn-ea"/>
                <a:cs typeface="Calibri" pitchFamily="34" charset="0"/>
              </a:rPr>
            </a:br>
            <a:r>
              <a:rPr lang="en-US" sz="2200" b="1" dirty="0">
                <a:solidFill>
                  <a:srgbClr val="00B0F0"/>
                </a:solidFill>
                <a:latin typeface="Trebuchet MS" pitchFamily="34" charset="0"/>
                <a:ea typeface="+mn-ea"/>
                <a:cs typeface="Calibri" pitchFamily="34" charset="0"/>
              </a:rPr>
              <a:t>2nd </a:t>
            </a:r>
            <a:r>
              <a:rPr lang="en-US" sz="2200" b="1" dirty="0" smtClean="0">
                <a:solidFill>
                  <a:srgbClr val="00B0F0"/>
                </a:solidFill>
                <a:latin typeface="Trebuchet MS" pitchFamily="34" charset="0"/>
                <a:ea typeface="+mn-ea"/>
                <a:cs typeface="Calibri" pitchFamily="34" charset="0"/>
              </a:rPr>
              <a:t>SWIM Steering Committee Meeting– 17-18 October, Brussels </a:t>
            </a:r>
            <a:endParaRPr lang="en-US" sz="2200" b="1" dirty="0">
              <a:solidFill>
                <a:srgbClr val="00B0F0"/>
              </a:solidFill>
              <a:latin typeface="Trebuchet MS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3352800"/>
            <a:ext cx="8915400" cy="4876800"/>
          </a:xfrm>
        </p:spPr>
        <p:txBody>
          <a:bodyPr/>
          <a:lstStyle/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Consultation </a:t>
            </a: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and dialogue building with Parliamentarians from the </a:t>
            </a:r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PCs: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Organization of one </a:t>
            </a:r>
            <a:r>
              <a:rPr lang="en-US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Regional Consultative Meeting involving approx. 20 MPs from the Committees relevant to the SWIM </a:t>
            </a:r>
            <a:r>
              <a:rPr lang="en-US" kern="1200" dirty="0" err="1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programme</a:t>
            </a:r>
            <a:r>
              <a:rPr lang="en-US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 (Water, Environment, Agriculture, etc</a:t>
            </a: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.);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Preparation of a </a:t>
            </a:r>
            <a:r>
              <a:rPr lang="en-US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simplified guiding manual catered for Parliamentarians to review as reference guide and to be utilized to provide </a:t>
            </a: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‘food </a:t>
            </a:r>
            <a:r>
              <a:rPr lang="en-US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for </a:t>
            </a: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thoughts’ </a:t>
            </a:r>
            <a:r>
              <a:rPr lang="en-US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during the one day consultative meeting;</a:t>
            </a:r>
          </a:p>
          <a:p>
            <a:pPr lvl="0" algn="just"/>
            <a:endParaRPr lang="en-US" sz="280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40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lvl="1" algn="just"/>
            <a:endParaRPr lang="en-US" sz="2400" b="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Activities proposed in the framework of the SWIM-SM 2013 Work Plan</a:t>
            </a:r>
          </a:p>
        </p:txBody>
      </p:sp>
    </p:spTree>
    <p:extLst>
      <p:ext uri="{BB962C8B-B14F-4D97-AF65-F5344CB8AC3E}">
        <p14:creationId xmlns:p14="http://schemas.microsoft.com/office/powerpoint/2010/main" val="417909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3886200"/>
            <a:ext cx="8915400" cy="4876800"/>
          </a:xfrm>
        </p:spPr>
        <p:txBody>
          <a:bodyPr/>
          <a:lstStyle/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Provision of Assistance to </a:t>
            </a: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D</a:t>
            </a:r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emonstration Projects: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V</a:t>
            </a: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isibility of the projects’ activities in the SWIM website, Media Kit and News Flash;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Wide diffusion / promotion of the SWIM brochure and of the short video;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Sharing of new entries in the SWIM stakeholders databases (media, etc.);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Promotion of a brief guidelines manual to support more effective </a:t>
            </a:r>
            <a:r>
              <a:rPr lang="en-US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communication and </a:t>
            </a:r>
            <a:r>
              <a:rPr lang="en-US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visibility of the Demonstration Projects. 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US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lvl="0" algn="just"/>
            <a:endParaRPr lang="en-US" sz="280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40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lvl="1" algn="just"/>
            <a:endParaRPr lang="en-US" sz="2400" b="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Activities proposed in the framework of the SWIM-SM 2013 Work Plan</a:t>
            </a:r>
          </a:p>
        </p:txBody>
      </p:sp>
    </p:spTree>
    <p:extLst>
      <p:ext uri="{BB962C8B-B14F-4D97-AF65-F5344CB8AC3E}">
        <p14:creationId xmlns:p14="http://schemas.microsoft.com/office/powerpoint/2010/main" val="2836468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2362200"/>
            <a:ext cx="8915400" cy="4876800"/>
          </a:xfrm>
        </p:spPr>
        <p:txBody>
          <a:bodyPr/>
          <a:lstStyle/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Promotion of interlinks and synergies with on-going relevant projects and initiatives by regular communication and up-date of the existing activities matrix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US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lvl="0" algn="just"/>
            <a:endParaRPr lang="en-US" sz="280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40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lvl="1" algn="just"/>
            <a:endParaRPr lang="en-US" sz="2400" b="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Activities proposed in the framework of the SWIM-SM 2013 Work Plan</a:t>
            </a:r>
          </a:p>
        </p:txBody>
      </p:sp>
    </p:spTree>
    <p:extLst>
      <p:ext uri="{BB962C8B-B14F-4D97-AF65-F5344CB8AC3E}">
        <p14:creationId xmlns:p14="http://schemas.microsoft.com/office/powerpoint/2010/main" val="868736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val 2" descr="20-E2"/>
          <p:cNvSpPr>
            <a:spLocks noChangeArrowheads="1"/>
          </p:cNvSpPr>
          <p:nvPr/>
        </p:nvSpPr>
        <p:spPr bwMode="auto">
          <a:xfrm>
            <a:off x="914400" y="1143000"/>
            <a:ext cx="7162800" cy="4419600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228600" y="304800"/>
            <a:ext cx="31369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ar-SA" sz="3500" dirty="0">
                <a:solidFill>
                  <a:srgbClr val="0066CC"/>
                </a:solidFill>
                <a:latin typeface="Helv"/>
                <a:cs typeface="Traditional Arabic" pitchFamily="2" charset="-78"/>
              </a:rPr>
              <a:t>مع خالص شكري وامتناني</a:t>
            </a:r>
            <a:endParaRPr lang="en-US" sz="3500" dirty="0">
              <a:solidFill>
                <a:srgbClr val="0066CC"/>
              </a:solidFill>
              <a:latin typeface="Helv"/>
              <a:cs typeface="Traditional Arabic" pitchFamily="2" charset="-78"/>
            </a:endParaRPr>
          </a:p>
        </p:txBody>
      </p:sp>
      <p:sp>
        <p:nvSpPr>
          <p:cNvPr id="32771" name="Text Box 8"/>
          <p:cNvSpPr txBox="1">
            <a:spLocks noChangeArrowheads="1"/>
          </p:cNvSpPr>
          <p:nvPr/>
        </p:nvSpPr>
        <p:spPr bwMode="auto">
          <a:xfrm>
            <a:off x="0" y="56388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0" i="1" dirty="0">
                <a:solidFill>
                  <a:srgbClr val="777777"/>
                </a:solidFill>
              </a:rPr>
              <a:t>For additional information please contact: </a:t>
            </a:r>
          </a:p>
          <a:p>
            <a:pPr algn="ctr"/>
            <a:r>
              <a:rPr lang="en-US" sz="1800" b="0" i="1" dirty="0">
                <a:solidFill>
                  <a:srgbClr val="777777"/>
                </a:solidFill>
              </a:rPr>
              <a:t>Sustainable Water Integrated Management – Support Mechanism</a:t>
            </a:r>
            <a:r>
              <a:rPr lang="en-US" sz="1800" b="0" i="1">
                <a:solidFill>
                  <a:srgbClr val="777777"/>
                </a:solidFill>
              </a:rPr>
              <a:t>: </a:t>
            </a:r>
            <a:endParaRPr lang="en-US" sz="1800" b="0" i="1" smtClean="0">
              <a:solidFill>
                <a:srgbClr val="777777"/>
              </a:solidFill>
            </a:endParaRPr>
          </a:p>
          <a:p>
            <a:pPr algn="ctr"/>
            <a:r>
              <a:rPr lang="en-US" sz="1800" b="0" i="1" dirty="0" smtClean="0">
                <a:solidFill>
                  <a:srgbClr val="777777"/>
                </a:solidFill>
                <a:hlinkClick r:id="rId4"/>
              </a:rPr>
              <a:t>info@swim-sm.eu</a:t>
            </a:r>
            <a:endParaRPr lang="en-US" sz="1800" b="0" i="1" dirty="0" smtClean="0">
              <a:solidFill>
                <a:srgbClr val="777777"/>
              </a:solidFill>
            </a:endParaRPr>
          </a:p>
          <a:p>
            <a:pPr algn="ctr"/>
            <a:r>
              <a:rPr lang="en-US" sz="1800" b="0" i="1" dirty="0" smtClean="0">
                <a:solidFill>
                  <a:srgbClr val="777777"/>
                </a:solidFill>
              </a:rPr>
              <a:t>Website: </a:t>
            </a:r>
            <a:r>
              <a:rPr lang="en-US" sz="1800" b="0" i="1" dirty="0" smtClean="0">
                <a:solidFill>
                  <a:srgbClr val="777777"/>
                </a:solidFill>
                <a:hlinkClick r:id="rId5"/>
              </a:rPr>
              <a:t>www.swim-sm.eu</a:t>
            </a:r>
            <a:r>
              <a:rPr lang="en-US" sz="1800" b="0" i="1" dirty="0" smtClean="0">
                <a:solidFill>
                  <a:srgbClr val="777777"/>
                </a:solidFill>
              </a:rPr>
              <a:t> </a:t>
            </a:r>
            <a:endParaRPr lang="en-US" sz="1800" b="0" i="1" dirty="0">
              <a:solidFill>
                <a:srgbClr val="777777"/>
              </a:solidFill>
            </a:endParaRPr>
          </a:p>
        </p:txBody>
      </p:sp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2743200" y="228600"/>
            <a:ext cx="38163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dirty="0">
                <a:solidFill>
                  <a:srgbClr val="0066CC"/>
                </a:solidFill>
              </a:rPr>
              <a:t>Thank you </a:t>
            </a:r>
          </a:p>
          <a:p>
            <a:pPr algn="ctr"/>
            <a:r>
              <a:rPr lang="en-US" sz="2500" dirty="0">
                <a:solidFill>
                  <a:srgbClr val="0066CC"/>
                </a:solidFill>
              </a:rPr>
              <a:t>for your attention</a:t>
            </a: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6096000" y="228600"/>
            <a:ext cx="3048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500" dirty="0">
                <a:solidFill>
                  <a:srgbClr val="0066CC"/>
                </a:solidFill>
              </a:rPr>
              <a:t>Merci pour </a:t>
            </a:r>
          </a:p>
          <a:p>
            <a:pPr algn="ctr"/>
            <a:r>
              <a:rPr lang="fr-FR" sz="2500" dirty="0">
                <a:solidFill>
                  <a:srgbClr val="0066CC"/>
                </a:solidFill>
              </a:rPr>
              <a:t>votre attention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136" y="0"/>
            <a:ext cx="8596064" cy="998984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SWIM-SM Communication and Awareness Raising activities: a Recap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5720" y="2384558"/>
            <a:ext cx="8363272" cy="3787642"/>
          </a:xfrm>
        </p:spPr>
        <p:txBody>
          <a:bodyPr/>
          <a:lstStyle/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lvl="0" algn="ctr"/>
            <a:r>
              <a:rPr lang="en-US" sz="2700" u="sng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Main Target Groups</a:t>
            </a:r>
          </a:p>
          <a:p>
            <a:pPr lvl="0" algn="ctr"/>
            <a:endParaRPr lang="en-US" sz="2000" u="sng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700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Stakeholders in the water sector: decision-makers and technical personnel from relevant ministries, relevant Parliamentary Committees, utilities, river basin organizations, municipalities, water users associations, universities, regional and national research </a:t>
            </a:r>
            <a:r>
              <a:rPr lang="en-US" sz="2700" b="0" kern="1200" dirty="0" err="1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centres</a:t>
            </a:r>
            <a:r>
              <a:rPr lang="en-US" sz="2700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, etc. </a:t>
            </a:r>
            <a:endParaRPr lang="en-US" sz="2700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700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Media </a:t>
            </a:r>
            <a:r>
              <a:rPr lang="en-US" sz="2700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and communication </a:t>
            </a:r>
            <a:r>
              <a:rPr lang="en-US" sz="2700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professionals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700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Demonstration </a:t>
            </a:r>
            <a:r>
              <a:rPr lang="en-US" sz="2700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Projects </a:t>
            </a:r>
            <a:r>
              <a:rPr lang="en-US" sz="2700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beneficiaries</a:t>
            </a:r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136" y="0"/>
            <a:ext cx="8596064" cy="998984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SWIM-SM Communication and Awareness Raising activities: a Recap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2362200"/>
            <a:ext cx="8915400" cy="3787642"/>
          </a:xfrm>
        </p:spPr>
        <p:txBody>
          <a:bodyPr/>
          <a:lstStyle/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lvl="0" algn="ctr"/>
            <a:r>
              <a:rPr lang="en-US" u="sng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Objectives of Communication Activities</a:t>
            </a:r>
          </a:p>
          <a:p>
            <a:pPr lvl="0" algn="ctr"/>
            <a:endParaRPr lang="en-US" sz="1500" u="sng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To amplify the achievements of activities implemented under </a:t>
            </a: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the 2 SWIM Components;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To secure ownership and cooperation of relevant actors and stakeholders in the </a:t>
            </a: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project;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To </a:t>
            </a: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encourage synergies with </a:t>
            </a:r>
            <a:r>
              <a:rPr lang="en-GB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relevant on-going initiatives and </a:t>
            </a: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projects</a:t>
            </a:r>
            <a:endParaRPr lang="en-GB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To </a:t>
            </a:r>
            <a:r>
              <a:rPr lang="en-GB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contribute to the Mediterranean-wide impact </a:t>
            </a: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of SWIM</a:t>
            </a:r>
            <a:endParaRPr lang="en-US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To </a:t>
            </a:r>
            <a:r>
              <a:rPr lang="en-GB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achieve the </a:t>
            </a: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sustainability </a:t>
            </a:r>
            <a:r>
              <a:rPr lang="en-GB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of the </a:t>
            </a:r>
            <a:r>
              <a:rPr lang="en-GB" b="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project, </a:t>
            </a:r>
            <a:r>
              <a:rPr lang="en-GB" b="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among others, by supporting replication and wide transfer of its results;</a:t>
            </a:r>
            <a:endParaRPr lang="en-US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65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136" y="0"/>
            <a:ext cx="8596064" cy="998984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SWIM-SM Communication and Awareness Raising activities: a Recap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2362200"/>
            <a:ext cx="8915400" cy="3787642"/>
          </a:xfrm>
        </p:spPr>
        <p:txBody>
          <a:bodyPr/>
          <a:lstStyle/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lvl="0" algn="ctr"/>
            <a:r>
              <a:rPr lang="en-US" u="sng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S</a:t>
            </a:r>
            <a:r>
              <a:rPr lang="en-US" u="sng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upport to the EC with the overall Coordination of the SWIM </a:t>
            </a:r>
            <a:r>
              <a:rPr lang="en-US" u="sng" kern="1200" dirty="0" err="1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Programme</a:t>
            </a:r>
            <a:r>
              <a:rPr lang="en-US" u="sng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: objectives</a:t>
            </a:r>
          </a:p>
          <a:p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To </a:t>
            </a:r>
            <a:r>
              <a:rPr lang="en-US" sz="2400" b="0" kern="1200" dirty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promote fruitful interlinks between SWIM-Support Mechanism and SWIM-Demonstration Projects and among the different projects </a:t>
            </a:r>
            <a:r>
              <a:rPr lang="en-US" sz="2400" b="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To </a:t>
            </a:r>
            <a:r>
              <a:rPr lang="en-US" sz="2400" b="0" kern="1200" dirty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enhance the visibility of SWIM Demonstration Projects and of their </a:t>
            </a:r>
            <a:r>
              <a:rPr lang="en-US" sz="2400" b="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impacts in the Mediterranean Region</a:t>
            </a:r>
            <a:endParaRPr lang="en-US" sz="2400" b="0" kern="1200" dirty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16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136" y="0"/>
            <a:ext cx="8596064" cy="998984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Activities proposed in the framework of the SWIM-SM 2013 Work Plan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2362200"/>
            <a:ext cx="8915400" cy="3787642"/>
          </a:xfrm>
        </p:spPr>
        <p:txBody>
          <a:bodyPr/>
          <a:lstStyle/>
          <a:p>
            <a:pPr lvl="0"/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700" b="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Most of the communication, visibility and awareness raising activities proposed </a:t>
            </a:r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for 2013 </a:t>
            </a: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build on those already in place and /or planned during the previous year, with a view of enhancing further their impact and results.</a:t>
            </a:r>
          </a:p>
          <a:p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148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876800"/>
          </a:xfrm>
        </p:spPr>
        <p:txBody>
          <a:bodyPr/>
          <a:lstStyle/>
          <a:p>
            <a:pPr lvl="0" algn="just"/>
            <a:endParaRPr lang="en-US" sz="280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lvl="0" algn="just"/>
            <a:endParaRPr lang="en-US" sz="280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Wide </a:t>
            </a: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diffusion of information about the SWIM </a:t>
            </a:r>
            <a:r>
              <a:rPr lang="en-US" sz="2800" kern="1200" dirty="0" err="1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Programme</a:t>
            </a: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 and its </a:t>
            </a:r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activities through: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Pamphlet and Policy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profile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Brochure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Short SWIM video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Folders </a:t>
            </a:r>
            <a:r>
              <a:rPr lang="en-US" sz="2400" kern="1200" dirty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with SWIM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materials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The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6-monthly </a:t>
            </a:r>
            <a:r>
              <a:rPr lang="en-US" sz="2400" kern="1200" dirty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New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Flash (2 issues in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2013 Work Plan)</a:t>
            </a:r>
            <a:endParaRPr lang="en-US" sz="240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SWIM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website</a:t>
            </a:r>
            <a:endParaRPr lang="en-US" sz="2400" kern="1200" dirty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Participation of KE in relevant regional/national events</a:t>
            </a:r>
            <a:endParaRPr lang="en-US" sz="2800" kern="1200" dirty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Additional </a:t>
            </a:r>
            <a:r>
              <a:rPr lang="en-US" sz="2400" kern="1200" dirty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publications if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necessary</a:t>
            </a: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Activities proposed in the framework of the SWIM-SM 2013 Work Plan</a:t>
            </a:r>
          </a:p>
        </p:txBody>
      </p:sp>
    </p:spTree>
    <p:extLst>
      <p:ext uri="{BB962C8B-B14F-4D97-AF65-F5344CB8AC3E}">
        <p14:creationId xmlns:p14="http://schemas.microsoft.com/office/powerpoint/2010/main" val="1190533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15400" cy="4876800"/>
          </a:xfrm>
        </p:spPr>
        <p:txBody>
          <a:bodyPr/>
          <a:lstStyle/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Activities directed to journalists &amp; information professionals:</a:t>
            </a:r>
          </a:p>
          <a:p>
            <a:pPr lvl="0" algn="just"/>
            <a:endParaRPr lang="en-US" sz="280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Preparation and Diffusion of press releases on SWIM activities;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Maintenance and update of the Media Kit;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Study visits;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5 National information events.</a:t>
            </a:r>
            <a:endParaRPr lang="en-US" sz="2400" kern="1200" dirty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lvl="1" algn="just"/>
            <a:endParaRPr lang="en-US" sz="2400" b="0" kern="1200" dirty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Activities proposed in the framework of the SWIM-SM 2013 Work Plan</a:t>
            </a:r>
          </a:p>
        </p:txBody>
      </p:sp>
    </p:spTree>
    <p:extLst>
      <p:ext uri="{BB962C8B-B14F-4D97-AF65-F5344CB8AC3E}">
        <p14:creationId xmlns:p14="http://schemas.microsoft.com/office/powerpoint/2010/main" val="2036198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3200400"/>
            <a:ext cx="8915400" cy="4876800"/>
          </a:xfrm>
        </p:spPr>
        <p:txBody>
          <a:bodyPr/>
          <a:lstStyle/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Regional Awareness Raising Campaign directed to farmers:</a:t>
            </a:r>
          </a:p>
          <a:p>
            <a:pPr lvl="0" algn="just"/>
            <a:endParaRPr lang="en-US" sz="200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Consultations with farmers and their associations in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Jordan 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and Tunisia;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Identification of key information/messages needed and type of materials and activities urgently needed;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Preparation of relevant materials and diffusion;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err="1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Organisation</a:t>
            </a: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 of information sessions for farmers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kern="1200" dirty="0" smtClean="0">
                <a:solidFill>
                  <a:srgbClr val="333399"/>
                </a:solidFill>
                <a:latin typeface="Trebuchet MS" pitchFamily="34" charset="0"/>
                <a:ea typeface="+mn-ea"/>
                <a:cs typeface="Arial" pitchFamily="34" charset="0"/>
              </a:rPr>
              <a:t>Identification and planning of additional relevant awareness raising activities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40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lvl="1" algn="just"/>
            <a:endParaRPr lang="en-US" sz="2400" b="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Activities proposed in the framework of the SWIM-SM 2013 Work Plan</a:t>
            </a:r>
          </a:p>
        </p:txBody>
      </p:sp>
    </p:spTree>
    <p:extLst>
      <p:ext uri="{BB962C8B-B14F-4D97-AF65-F5344CB8AC3E}">
        <p14:creationId xmlns:p14="http://schemas.microsoft.com/office/powerpoint/2010/main" val="48180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55" descr="fasa-2"/>
          <p:cNvPicPr>
            <a:picLocks noChangeAspect="1" noChangeArrowheads="1"/>
          </p:cNvPicPr>
          <p:nvPr/>
        </p:nvPicPr>
        <p:blipFill>
          <a:blip r:embed="rId2" cstate="print"/>
          <a:srcRect l="1724" r="1611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356100" y="2286000"/>
            <a:ext cx="71438" cy="3744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2971800"/>
            <a:ext cx="8915400" cy="4876800"/>
          </a:xfrm>
        </p:spPr>
        <p:txBody>
          <a:bodyPr/>
          <a:lstStyle/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Consultation </a:t>
            </a: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and dialogue building with Parliamentarians from the </a:t>
            </a:r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PCs:</a:t>
            </a:r>
          </a:p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on </a:t>
            </a: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the necessity of sustainable management of water resources and </a:t>
            </a:r>
          </a:p>
          <a:p>
            <a:pPr lvl="0" algn="just"/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to </a:t>
            </a:r>
            <a:r>
              <a:rPr lang="en-US" sz="2800" kern="1200" dirty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help them realize their vital legislative role in promoting, adopting and facilitating the implementation of IWRM concepts</a:t>
            </a:r>
            <a:r>
              <a:rPr lang="en-US" sz="2800" kern="1200" dirty="0" smtClean="0">
                <a:solidFill>
                  <a:srgbClr val="333399"/>
                </a:solidFill>
                <a:latin typeface="Trebuchet MS" pitchFamily="34" charset="0"/>
                <a:cs typeface="Arial" pitchFamily="34" charset="0"/>
              </a:rPr>
              <a:t>.</a:t>
            </a:r>
          </a:p>
          <a:p>
            <a:pPr lvl="0" algn="just"/>
            <a:endParaRPr lang="en-US" sz="2800" kern="1200" dirty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40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lvl="1" algn="just"/>
            <a:endParaRPr lang="en-US" sz="2400" b="0" kern="1200" dirty="0" smtClean="0">
              <a:solidFill>
                <a:srgbClr val="333399"/>
              </a:solidFill>
              <a:latin typeface="Trebuchet MS" pitchFamily="34" charset="0"/>
              <a:ea typeface="+mn-ea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b="0" kern="1200" dirty="0" smtClean="0">
              <a:solidFill>
                <a:srgbClr val="333399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65782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Activities proposed in the framework of the SWIM-SM 2013 Work Plan</a:t>
            </a:r>
          </a:p>
        </p:txBody>
      </p:sp>
    </p:spTree>
    <p:extLst>
      <p:ext uri="{BB962C8B-B14F-4D97-AF65-F5344CB8AC3E}">
        <p14:creationId xmlns:p14="http://schemas.microsoft.com/office/powerpoint/2010/main" val="643040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14839</TotalTime>
  <Words>746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COMMUNICATION and AWARENESS RAISING: SWIM-SM suggested priorities for 2013   2nd SWIM Steering Committee Meeting– 17-18 October, Brussels </vt:lpstr>
      <vt:lpstr>SWIM-SM Communication and Awareness Raising activities: a Recap</vt:lpstr>
      <vt:lpstr>SWIM-SM Communication and Awareness Raising activities: a Recap</vt:lpstr>
      <vt:lpstr>SWIM-SM Communication and Awareness Raising activities: a Recap</vt:lpstr>
      <vt:lpstr>Activities proposed in the framework of the SWIM-SM 2013 Work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MIO-ECSDE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GWP-Med</dc:creator>
  <cp:lastModifiedBy>Barbara Tomassini</cp:lastModifiedBy>
  <cp:revision>708</cp:revision>
  <cp:lastPrinted>2012-05-13T19:11:48Z</cp:lastPrinted>
  <dcterms:created xsi:type="dcterms:W3CDTF">2011-02-04T17:10:04Z</dcterms:created>
  <dcterms:modified xsi:type="dcterms:W3CDTF">2012-10-18T08:56:38Z</dcterms:modified>
</cp:coreProperties>
</file>