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1" r:id="rId2"/>
    <p:sldId id="275" r:id="rId3"/>
    <p:sldId id="280" r:id="rId4"/>
    <p:sldId id="313" r:id="rId5"/>
    <p:sldId id="281" r:id="rId6"/>
    <p:sldId id="31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2" autoAdjust="0"/>
    <p:restoredTop sz="94660"/>
  </p:normalViewPr>
  <p:slideViewPr>
    <p:cSldViewPr>
      <p:cViewPr varScale="1">
        <p:scale>
          <a:sx n="86" d="100"/>
          <a:sy n="86" d="100"/>
        </p:scale>
        <p:origin x="-1110"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A13922-0DA5-45F1-9FB7-18060799FCA6}" type="datetimeFigureOut">
              <a:rPr lang="en-US" smtClean="0"/>
              <a:pPr/>
              <a:t>10/13/2012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44DBBB-31FF-46BB-B0D8-F54961D2CCF1}" type="slidenum">
              <a:rPr lang="en-US" smtClean="0"/>
              <a:pPr/>
              <a:t>‹#›</a:t>
            </a:fld>
            <a:endParaRPr lang="en-US"/>
          </a:p>
        </p:txBody>
      </p:sp>
    </p:spTree>
    <p:extLst>
      <p:ext uri="{BB962C8B-B14F-4D97-AF65-F5344CB8AC3E}">
        <p14:creationId xmlns="" xmlns:p14="http://schemas.microsoft.com/office/powerpoint/2010/main" val="2651519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C68D0A-9F50-4998-A36F-71D98F22BFD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EC6865-E726-4573-BEC5-0134FDE62649}"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EC6865-E726-4573-BEC5-0134FDE62649}"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EC6865-E726-4573-BEC5-0134FDE62649}"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E37FCC-7F3A-4F0C-A5B7-4CEA3FF31DA1}" type="slidenum">
              <a:rPr lang="en-US" smtClean="0"/>
              <a:pPr fontAlgn="base">
                <a:spcBef>
                  <a:spcPct val="0"/>
                </a:spcBef>
                <a:spcAft>
                  <a:spcPct val="0"/>
                </a:spcAft>
                <a:defRPr/>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0352601-44C4-48D1-825F-A36117B50FFE}" type="datetimeFigureOut">
              <a:rPr lang="en-US" smtClean="0"/>
              <a:pPr/>
              <a:t>10/13/2012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8B19D2D-2D09-432B-B3AB-8FAAD64974D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352601-44C4-48D1-825F-A36117B50FFE}" type="datetimeFigureOut">
              <a:rPr lang="en-US" smtClean="0"/>
              <a:pPr/>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19D2D-2D09-432B-B3AB-8FAAD64974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0352601-44C4-48D1-825F-A36117B50FFE}" type="datetimeFigureOut">
              <a:rPr lang="en-US" smtClean="0"/>
              <a:pPr/>
              <a:t>10/13/2012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8B19D2D-2D09-432B-B3AB-8FAAD64974D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0352601-44C4-48D1-825F-A36117B50FFE}" type="datetimeFigureOut">
              <a:rPr lang="en-US" smtClean="0"/>
              <a:pPr/>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8B19D2D-2D09-432B-B3AB-8FAAD64974D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0352601-44C4-48D1-825F-A36117B50FFE}" type="datetimeFigureOut">
              <a:rPr lang="en-US" smtClean="0"/>
              <a:pPr/>
              <a:t>10/13/2012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8B19D2D-2D09-432B-B3AB-8FAAD64974D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0352601-44C4-48D1-825F-A36117B50FFE}" type="datetimeFigureOut">
              <a:rPr lang="en-US" smtClean="0"/>
              <a:pPr/>
              <a:t>10/13/2012</a:t>
            </a:fld>
            <a:endParaRPr lang="en-US"/>
          </a:p>
        </p:txBody>
      </p:sp>
      <p:sp>
        <p:nvSpPr>
          <p:cNvPr id="10" name="Slide Number Placeholder 9"/>
          <p:cNvSpPr>
            <a:spLocks noGrp="1"/>
          </p:cNvSpPr>
          <p:nvPr>
            <p:ph type="sldNum" sz="quarter" idx="16"/>
          </p:nvPr>
        </p:nvSpPr>
        <p:spPr/>
        <p:txBody>
          <a:bodyPr rtlCol="0"/>
          <a:lstStyle/>
          <a:p>
            <a:fld id="{E8B19D2D-2D09-432B-B3AB-8FAAD64974D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0352601-44C4-48D1-825F-A36117B50FFE}" type="datetimeFigureOut">
              <a:rPr lang="en-US" smtClean="0"/>
              <a:pPr/>
              <a:t>10/13/2012</a:t>
            </a:fld>
            <a:endParaRPr lang="en-US"/>
          </a:p>
        </p:txBody>
      </p:sp>
      <p:sp>
        <p:nvSpPr>
          <p:cNvPr id="12" name="Slide Number Placeholder 11"/>
          <p:cNvSpPr>
            <a:spLocks noGrp="1"/>
          </p:cNvSpPr>
          <p:nvPr>
            <p:ph type="sldNum" sz="quarter" idx="16"/>
          </p:nvPr>
        </p:nvSpPr>
        <p:spPr/>
        <p:txBody>
          <a:bodyPr rtlCol="0"/>
          <a:lstStyle/>
          <a:p>
            <a:fld id="{E8B19D2D-2D09-432B-B3AB-8FAAD64974D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352601-44C4-48D1-825F-A36117B50FFE}" type="datetimeFigureOut">
              <a:rPr lang="en-US" smtClean="0"/>
              <a:pPr/>
              <a:t>10/13/2012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8B19D2D-2D09-432B-B3AB-8FAAD64974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52601-44C4-48D1-825F-A36117B50FFE}" type="datetimeFigureOut">
              <a:rPr lang="en-US" smtClean="0"/>
              <a:pPr/>
              <a:t>10/13/2012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8B19D2D-2D09-432B-B3AB-8FAAD64974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0352601-44C4-48D1-825F-A36117B50FFE}" type="datetimeFigureOut">
              <a:rPr lang="en-US" smtClean="0"/>
              <a:pPr/>
              <a:t>10/13/2012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8B19D2D-2D09-432B-B3AB-8FAAD64974D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0352601-44C4-48D1-825F-A36117B50FFE}" type="datetimeFigureOut">
              <a:rPr lang="en-US" smtClean="0"/>
              <a:pPr/>
              <a:t>10/13/2012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8B19D2D-2D09-432B-B3AB-8FAAD64974D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0352601-44C4-48D1-825F-A36117B50FFE}" type="datetimeFigureOut">
              <a:rPr lang="en-US" smtClean="0"/>
              <a:pPr/>
              <a:t>10/13/2012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8B19D2D-2D09-432B-B3AB-8FAAD64974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471152"/>
            <a:ext cx="6324600" cy="2362200"/>
          </a:xfrm>
        </p:spPr>
        <p:txBody>
          <a:bodyPr>
            <a:noAutofit/>
          </a:bodyPr>
          <a:lstStyle/>
          <a:p>
            <a:pPr algn="ctr"/>
            <a:r>
              <a:rPr lang="en-GB" sz="3500" dirty="0">
                <a:solidFill>
                  <a:schemeClr val="bg1"/>
                </a:solidFill>
              </a:rPr>
              <a:t>All Across the Jordan: </a:t>
            </a:r>
            <a:br>
              <a:rPr lang="en-GB" sz="3500" dirty="0">
                <a:solidFill>
                  <a:schemeClr val="bg1"/>
                </a:solidFill>
              </a:rPr>
            </a:br>
            <a:r>
              <a:rPr lang="en-GB" sz="3500" dirty="0">
                <a:solidFill>
                  <a:schemeClr val="bg1"/>
                </a:solidFill>
              </a:rPr>
              <a:t>Trans-boundary </a:t>
            </a:r>
            <a:r>
              <a:rPr lang="en-GB" sz="3500" dirty="0" smtClean="0">
                <a:solidFill>
                  <a:schemeClr val="bg1"/>
                </a:solidFill>
              </a:rPr>
              <a:t>FOEME Master </a:t>
            </a:r>
            <a:r>
              <a:rPr lang="en-GB" sz="3500" dirty="0">
                <a:solidFill>
                  <a:schemeClr val="bg1"/>
                </a:solidFill>
              </a:rPr>
              <a:t>Plan of the Lower </a:t>
            </a:r>
            <a:r>
              <a:rPr lang="en-GB" sz="3500" dirty="0" smtClean="0">
                <a:solidFill>
                  <a:schemeClr val="bg1"/>
                </a:solidFill>
              </a:rPr>
              <a:t>Jordan </a:t>
            </a:r>
            <a:r>
              <a:rPr lang="en-GB" sz="3500" dirty="0">
                <a:solidFill>
                  <a:schemeClr val="bg1"/>
                </a:solidFill>
              </a:rPr>
              <a:t>River Basin</a:t>
            </a:r>
            <a:endParaRPr lang="en-US" sz="3500" cap="small" dirty="0">
              <a:solidFill>
                <a:schemeClr val="bg1"/>
              </a:solidFill>
              <a:cs typeface="Helvetica" pitchFamily="34" charset="0"/>
            </a:endParaRPr>
          </a:p>
        </p:txBody>
      </p:sp>
      <p:sp>
        <p:nvSpPr>
          <p:cNvPr id="3" name="Subtitle 2"/>
          <p:cNvSpPr>
            <a:spLocks noGrp="1"/>
          </p:cNvSpPr>
          <p:nvPr>
            <p:ph type="subTitle" idx="1"/>
          </p:nvPr>
        </p:nvSpPr>
        <p:spPr>
          <a:xfrm>
            <a:off x="2057400" y="6019800"/>
            <a:ext cx="6705600" cy="685800"/>
          </a:xfrm>
        </p:spPr>
        <p:txBody>
          <a:bodyPr>
            <a:normAutofit/>
          </a:bodyPr>
          <a:lstStyle/>
          <a:p>
            <a:pPr algn="r"/>
            <a:r>
              <a:rPr lang="en-US" sz="1500" dirty="0" smtClean="0"/>
              <a:t>www.foeme.org| info@foeme.org</a:t>
            </a:r>
            <a:endParaRPr lang="en-US" sz="1500" dirty="0"/>
          </a:p>
        </p:txBody>
      </p:sp>
      <p:sp>
        <p:nvSpPr>
          <p:cNvPr id="4" name="TextBox 3"/>
          <p:cNvSpPr txBox="1"/>
          <p:nvPr/>
        </p:nvSpPr>
        <p:spPr>
          <a:xfrm>
            <a:off x="3807522" y="3962400"/>
            <a:ext cx="4648200" cy="707886"/>
          </a:xfrm>
          <a:prstGeom prst="rect">
            <a:avLst/>
          </a:prstGeom>
          <a:noFill/>
        </p:spPr>
        <p:txBody>
          <a:bodyPr wrap="square" rtlCol="0">
            <a:spAutoFit/>
          </a:bodyPr>
          <a:lstStyle/>
          <a:p>
            <a:pPr algn="r">
              <a:spcBef>
                <a:spcPct val="0"/>
              </a:spcBef>
            </a:pPr>
            <a:r>
              <a:rPr lang="en-US" sz="2000" b="1" dirty="0" smtClean="0">
                <a:solidFill>
                  <a:schemeClr val="bg1"/>
                </a:solidFill>
                <a:latin typeface="Calibri" pitchFamily="34" charset="0"/>
                <a:ea typeface="ＭＳ Ｐゴシック" pitchFamily="-112" charset="-128"/>
              </a:rPr>
              <a:t>SWIM </a:t>
            </a:r>
            <a:r>
              <a:rPr lang="en-US" sz="2000" b="1" dirty="0">
                <a:solidFill>
                  <a:schemeClr val="bg1"/>
                </a:solidFill>
                <a:latin typeface="Calibri" pitchFamily="34" charset="0"/>
                <a:ea typeface="ＭＳ Ｐゴシック" pitchFamily="-112" charset="-128"/>
              </a:rPr>
              <a:t>Steering Committee Meeting</a:t>
            </a:r>
          </a:p>
          <a:p>
            <a:pPr algn="r">
              <a:spcBef>
                <a:spcPct val="0"/>
              </a:spcBef>
            </a:pPr>
            <a:r>
              <a:rPr lang="en-US" sz="2000" b="1" dirty="0">
                <a:solidFill>
                  <a:schemeClr val="bg1"/>
                </a:solidFill>
                <a:latin typeface="Calibri" pitchFamily="34" charset="0"/>
                <a:ea typeface="ＭＳ Ｐゴシック" pitchFamily="-112" charset="-128"/>
              </a:rPr>
              <a:t>October 17-18, 2012</a:t>
            </a:r>
          </a:p>
        </p:txBody>
      </p:sp>
      <p:pic>
        <p:nvPicPr>
          <p:cNvPr id="6" name="Picture 1"/>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66800" y="304800"/>
            <a:ext cx="7124057"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6" descr="Screen Clippi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494873" y="4970315"/>
            <a:ext cx="3048426" cy="666843"/>
          </a:xfrm>
          <a:prstGeom prst="rect">
            <a:avLst/>
          </a:prstGeom>
        </p:spPr>
      </p:pic>
    </p:spTree>
    <p:extLst>
      <p:ext uri="{BB962C8B-B14F-4D97-AF65-F5344CB8AC3E}">
        <p14:creationId xmlns="" xmlns:p14="http://schemas.microsoft.com/office/powerpoint/2010/main" val="365570081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dirty="0" smtClean="0"/>
              <a:t>Objectives</a:t>
            </a:r>
            <a:endParaRPr lang="en-US" sz="4000" dirty="0"/>
          </a:p>
        </p:txBody>
      </p:sp>
      <p:sp>
        <p:nvSpPr>
          <p:cNvPr id="3" name="Content Placeholder 2"/>
          <p:cNvSpPr>
            <a:spLocks noGrp="1"/>
          </p:cNvSpPr>
          <p:nvPr>
            <p:ph sz="quarter" idx="1"/>
          </p:nvPr>
        </p:nvSpPr>
        <p:spPr>
          <a:xfrm>
            <a:off x="612648" y="1625295"/>
            <a:ext cx="7464552" cy="4495800"/>
          </a:xfrm>
        </p:spPr>
        <p:txBody>
          <a:bodyPr>
            <a:normAutofit/>
          </a:bodyPr>
          <a:lstStyle/>
          <a:p>
            <a:r>
              <a:rPr lang="en-US" sz="2400" dirty="0">
                <a:cs typeface="Times New Roman" pitchFamily="18" charset="0"/>
              </a:rPr>
              <a:t>To create a </a:t>
            </a:r>
            <a:r>
              <a:rPr lang="en-US" sz="2400" b="1" dirty="0">
                <a:cs typeface="Times New Roman" pitchFamily="18" charset="0"/>
              </a:rPr>
              <a:t>regional NGO master plan </a:t>
            </a:r>
            <a:r>
              <a:rPr lang="en-US" sz="2400" dirty="0">
                <a:cs typeface="Times New Roman" pitchFamily="18" charset="0"/>
              </a:rPr>
              <a:t>for the Lower Jordan River by developing and harmonizing national master plans into a single cohesive NGO </a:t>
            </a:r>
            <a:r>
              <a:rPr lang="en-US" sz="2400" dirty="0" err="1">
                <a:cs typeface="Times New Roman" pitchFamily="18" charset="0"/>
              </a:rPr>
              <a:t>transboundary</a:t>
            </a:r>
            <a:r>
              <a:rPr lang="en-US" sz="2400" dirty="0">
                <a:cs typeface="Times New Roman" pitchFamily="18" charset="0"/>
              </a:rPr>
              <a:t> master plan.</a:t>
            </a:r>
          </a:p>
          <a:p>
            <a:r>
              <a:rPr lang="en-US" sz="2400" dirty="0">
                <a:cs typeface="Times New Roman" pitchFamily="18" charset="0"/>
              </a:rPr>
              <a:t>Project will lay the groundwork for </a:t>
            </a:r>
            <a:r>
              <a:rPr lang="en-US" sz="2400" b="1" dirty="0">
                <a:cs typeface="Times New Roman" pitchFamily="18" charset="0"/>
              </a:rPr>
              <a:t>effective </a:t>
            </a:r>
            <a:r>
              <a:rPr lang="en-US" sz="2400" b="1" dirty="0" err="1">
                <a:cs typeface="Times New Roman" pitchFamily="18" charset="0"/>
              </a:rPr>
              <a:t>transboundary</a:t>
            </a:r>
            <a:r>
              <a:rPr lang="en-US" sz="2400" b="1" dirty="0">
                <a:cs typeface="Times New Roman" pitchFamily="18" charset="0"/>
              </a:rPr>
              <a:t> water governance for integrated water resource management</a:t>
            </a:r>
            <a:r>
              <a:rPr lang="en-US" sz="2400" dirty="0">
                <a:cs typeface="Times New Roman" pitchFamily="18" charset="0"/>
              </a:rPr>
              <a:t> of the Lower Jordan River.</a:t>
            </a:r>
          </a:p>
          <a:p>
            <a:r>
              <a:rPr lang="en-US" sz="2400" dirty="0">
                <a:cs typeface="Times New Roman" pitchFamily="18" charset="0"/>
              </a:rPr>
              <a:t>Advance dialogue with decision makers and stakeholders from Jordan, Palestine and Israel to </a:t>
            </a:r>
            <a:r>
              <a:rPr lang="en-US" sz="2400" b="1" dirty="0">
                <a:cs typeface="Times New Roman" pitchFamily="18" charset="0"/>
              </a:rPr>
              <a:t>strengthen regional cooperation and contribute to peace building</a:t>
            </a:r>
            <a:r>
              <a:rPr lang="en-US" sz="2400" dirty="0">
                <a:cs typeface="Times New Roman" pitchFamily="18" charset="0"/>
              </a:rPr>
              <a:t>.</a:t>
            </a:r>
          </a:p>
          <a:p>
            <a:endParaRPr lang="en-US" dirty="0" smtClean="0"/>
          </a:p>
          <a:p>
            <a:endParaRPr lang="en-US" dirty="0"/>
          </a:p>
        </p:txBody>
      </p:sp>
      <p:pic>
        <p:nvPicPr>
          <p:cNvPr id="5"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19800" y="5730899"/>
            <a:ext cx="2514600" cy="7803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55022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sz="3600" dirty="0" smtClean="0">
                <a:solidFill>
                  <a:schemeClr val="tx1"/>
                </a:solidFill>
              </a:rPr>
              <a:t>Activities to Date</a:t>
            </a:r>
          </a:p>
        </p:txBody>
      </p:sp>
      <p:sp>
        <p:nvSpPr>
          <p:cNvPr id="2" name="Content Placeholder 1"/>
          <p:cNvSpPr>
            <a:spLocks noGrp="1"/>
          </p:cNvSpPr>
          <p:nvPr>
            <p:ph sz="quarter" idx="1"/>
          </p:nvPr>
        </p:nvSpPr>
        <p:spPr>
          <a:xfrm>
            <a:off x="609600" y="1589567"/>
            <a:ext cx="8077200" cy="4531528"/>
          </a:xfrm>
        </p:spPr>
        <p:txBody>
          <a:bodyPr>
            <a:normAutofit/>
          </a:bodyPr>
          <a:lstStyle/>
          <a:p>
            <a:pPr>
              <a:defRPr/>
            </a:pPr>
            <a:r>
              <a:rPr lang="en-US" sz="2500" b="1" dirty="0">
                <a:cs typeface="Arial" charset="0"/>
              </a:rPr>
              <a:t>RHDHV team selected </a:t>
            </a:r>
            <a:r>
              <a:rPr lang="en-US" sz="2500" dirty="0">
                <a:cs typeface="Arial" charset="0"/>
              </a:rPr>
              <a:t>through an international tender process to undertake the development of the NGO Master Plan. </a:t>
            </a:r>
          </a:p>
          <a:p>
            <a:pPr>
              <a:defRPr/>
            </a:pPr>
            <a:r>
              <a:rPr lang="en-US" sz="2500" dirty="0">
                <a:cs typeface="Arial" charset="0"/>
              </a:rPr>
              <a:t>Team led by RHDHV with leading regional experts from Jordan, Palestine and Israel.</a:t>
            </a:r>
          </a:p>
          <a:p>
            <a:pPr>
              <a:defRPr/>
            </a:pPr>
            <a:r>
              <a:rPr lang="en-US" sz="2500" dirty="0">
                <a:cs typeface="Arial" charset="0"/>
              </a:rPr>
              <a:t>RHDHV presented its </a:t>
            </a:r>
            <a:r>
              <a:rPr lang="en-US" sz="2500" dirty="0" smtClean="0">
                <a:cs typeface="Arial" charset="0"/>
              </a:rPr>
              <a:t>work plan </a:t>
            </a:r>
            <a:r>
              <a:rPr lang="en-US" sz="2500" dirty="0">
                <a:cs typeface="Arial" charset="0"/>
              </a:rPr>
              <a:t>for feedback at the first SWIM JR SIWI Middle East Seminar.</a:t>
            </a:r>
          </a:p>
          <a:p>
            <a:pPr>
              <a:defRPr/>
            </a:pPr>
            <a:r>
              <a:rPr lang="en-US" sz="2500" dirty="0">
                <a:cs typeface="Arial" charset="0"/>
              </a:rPr>
              <a:t>RHDHV inception report due November 6, 2012.</a:t>
            </a:r>
          </a:p>
          <a:p>
            <a:pPr>
              <a:lnSpc>
                <a:spcPct val="90000"/>
              </a:lnSpc>
            </a:pPr>
            <a:endParaRPr lang="en-US" dirty="0"/>
          </a:p>
        </p:txBody>
      </p:sp>
      <p:pic>
        <p:nvPicPr>
          <p:cNvPr id="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19800" y="5730899"/>
            <a:ext cx="2514600" cy="7803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8" name="Picture 1"/>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09600" y="5188868"/>
            <a:ext cx="2313709" cy="1125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010813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sz="3600" dirty="0" smtClean="0">
                <a:solidFill>
                  <a:schemeClr val="tx1"/>
                </a:solidFill>
              </a:rPr>
              <a:t>Activities to Date</a:t>
            </a:r>
          </a:p>
        </p:txBody>
      </p:sp>
      <p:sp>
        <p:nvSpPr>
          <p:cNvPr id="2" name="Content Placeholder 1"/>
          <p:cNvSpPr>
            <a:spLocks noGrp="1"/>
          </p:cNvSpPr>
          <p:nvPr>
            <p:ph sz="quarter" idx="1"/>
          </p:nvPr>
        </p:nvSpPr>
        <p:spPr>
          <a:xfrm>
            <a:off x="609600" y="1589567"/>
            <a:ext cx="6248400" cy="3896833"/>
          </a:xfrm>
        </p:spPr>
        <p:txBody>
          <a:bodyPr>
            <a:normAutofit lnSpcReduction="10000"/>
          </a:bodyPr>
          <a:lstStyle/>
          <a:p>
            <a:pPr marL="0" indent="0">
              <a:buFont typeface="Wingdings 2" pitchFamily="18" charset="2"/>
              <a:buNone/>
            </a:pPr>
            <a:r>
              <a:rPr lang="en-US" sz="2500" b="1" dirty="0">
                <a:cs typeface="Arial" charset="0"/>
              </a:rPr>
              <a:t>First SWIM-JR SIWI Middle East Seminar held September 9-11, 2012 in Amman </a:t>
            </a:r>
            <a:r>
              <a:rPr lang="en-US" sz="2500" dirty="0">
                <a:cs typeface="Arial" charset="0"/>
              </a:rPr>
              <a:t>bringing together approximately 80 high level officials from the region, including representatives of all key Jordanian, Palestinian and Israeli decision making bodies relevant for the rehabilitation of the Lower Jordan River, representatives of four major </a:t>
            </a:r>
            <a:r>
              <a:rPr lang="en-US" sz="2500" dirty="0" err="1">
                <a:cs typeface="Arial" charset="0"/>
              </a:rPr>
              <a:t>transboundary</a:t>
            </a:r>
            <a:r>
              <a:rPr lang="en-US" sz="2500" dirty="0">
                <a:cs typeface="Arial" charset="0"/>
              </a:rPr>
              <a:t> river basins, SWIM demo projects as well as numerous leading international experts on </a:t>
            </a:r>
            <a:r>
              <a:rPr lang="en-US" sz="2500" dirty="0" err="1">
                <a:cs typeface="Arial" charset="0"/>
              </a:rPr>
              <a:t>transboundary</a:t>
            </a:r>
            <a:r>
              <a:rPr lang="en-US" sz="2500" dirty="0">
                <a:cs typeface="Arial" charset="0"/>
              </a:rPr>
              <a:t> river management.</a:t>
            </a:r>
          </a:p>
          <a:p>
            <a:pPr>
              <a:lnSpc>
                <a:spcPct val="90000"/>
              </a:lnSpc>
            </a:pPr>
            <a:endParaRPr lang="en-US" dirty="0"/>
          </a:p>
        </p:txBody>
      </p:sp>
      <p:pic>
        <p:nvPicPr>
          <p:cNvPr id="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19800" y="5730899"/>
            <a:ext cx="2514600" cy="7803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010400" y="2133600"/>
            <a:ext cx="1676401" cy="24981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946918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09600" y="228600"/>
            <a:ext cx="7924800" cy="990600"/>
          </a:xfrm>
        </p:spPr>
        <p:txBody>
          <a:bodyPr>
            <a:normAutofit fontScale="90000"/>
          </a:bodyPr>
          <a:lstStyle/>
          <a:p>
            <a:pPr eaLnBrk="1" hangingPunct="1"/>
            <a:r>
              <a:rPr lang="en-US" sz="3600" dirty="0" smtClean="0">
                <a:solidFill>
                  <a:schemeClr val="tx1"/>
                </a:solidFill>
                <a:latin typeface="+mn-lt"/>
              </a:rPr>
              <a:t>Synergies and interlinks with SWIM SM and Demonstration Projects</a:t>
            </a:r>
          </a:p>
        </p:txBody>
      </p:sp>
      <p:sp>
        <p:nvSpPr>
          <p:cNvPr id="2" name="Content Placeholder 1"/>
          <p:cNvSpPr>
            <a:spLocks noGrp="1"/>
          </p:cNvSpPr>
          <p:nvPr>
            <p:ph sz="quarter" idx="1"/>
          </p:nvPr>
        </p:nvSpPr>
        <p:spPr>
          <a:xfrm>
            <a:off x="609600" y="1600200"/>
            <a:ext cx="7772400" cy="4561367"/>
          </a:xfrm>
        </p:spPr>
        <p:txBody>
          <a:bodyPr>
            <a:normAutofit/>
          </a:bodyPr>
          <a:lstStyle/>
          <a:p>
            <a:r>
              <a:rPr lang="en-US" sz="2800" dirty="0">
                <a:cs typeface="Arial" charset="0"/>
              </a:rPr>
              <a:t>SWIM Focal Points participated in SWIM JR SIWI Mid-East </a:t>
            </a:r>
            <a:r>
              <a:rPr lang="en-US" sz="2800" dirty="0" smtClean="0">
                <a:cs typeface="Arial" charset="0"/>
              </a:rPr>
              <a:t>Seminar.</a:t>
            </a:r>
          </a:p>
          <a:p>
            <a:r>
              <a:rPr lang="en-US" sz="2500" dirty="0" smtClean="0">
                <a:ea typeface="ＭＳ Ｐゴシック" pitchFamily="-112" charset="-128"/>
              </a:rPr>
              <a:t>SWIM </a:t>
            </a:r>
            <a:r>
              <a:rPr lang="en-US" sz="2500" dirty="0">
                <a:ea typeface="ＭＳ Ｐゴシック" pitchFamily="-112" charset="-128"/>
              </a:rPr>
              <a:t>Demonstration projects invited to present at SWIM JR SIWI Middle East Seminar September </a:t>
            </a:r>
            <a:r>
              <a:rPr lang="en-US" sz="2500" dirty="0" smtClean="0">
                <a:ea typeface="ＭＳ Ｐゴシック" pitchFamily="-112" charset="-128"/>
              </a:rPr>
              <a:t>2012.</a:t>
            </a:r>
          </a:p>
          <a:p>
            <a:r>
              <a:rPr lang="en-US" sz="2500" dirty="0" smtClean="0">
                <a:ea typeface="ＭＳ Ｐゴシック" pitchFamily="-112" charset="-128"/>
              </a:rPr>
              <a:t>Proposed </a:t>
            </a:r>
            <a:r>
              <a:rPr lang="en-US" sz="2500" dirty="0">
                <a:ea typeface="ＭＳ Ｐゴシック" pitchFamily="-112" charset="-128"/>
              </a:rPr>
              <a:t>assistance opportunities to SWIM SM </a:t>
            </a:r>
            <a:r>
              <a:rPr lang="en-US" sz="2500" dirty="0" smtClean="0">
                <a:ea typeface="ＭＳ Ｐゴシック" pitchFamily="-112" charset="-128"/>
              </a:rPr>
              <a:t>including:</a:t>
            </a:r>
          </a:p>
          <a:p>
            <a:pPr lvl="1"/>
            <a:r>
              <a:rPr lang="en-US" sz="1900" dirty="0">
                <a:ea typeface="ＭＳ Ｐゴシック" pitchFamily="-112" charset="-128"/>
              </a:rPr>
              <a:t>utilize and adopt the IWRM material that SWIM SM is preparing</a:t>
            </a:r>
          </a:p>
          <a:p>
            <a:pPr lvl="1"/>
            <a:r>
              <a:rPr lang="en-US" sz="2100" dirty="0">
                <a:ea typeface="ＭＳ Ｐゴシック" pitchFamily="-112" charset="-128"/>
              </a:rPr>
              <a:t>suggested that SWIM SM host a series of "Euro-Med expert tours and discussions" on key issues of </a:t>
            </a:r>
            <a:r>
              <a:rPr lang="en-US" sz="2100" dirty="0" err="1">
                <a:ea typeface="ＭＳ Ｐゴシック" pitchFamily="-112" charset="-128"/>
              </a:rPr>
              <a:t>transboundary</a:t>
            </a:r>
            <a:r>
              <a:rPr lang="en-US" sz="2100" dirty="0">
                <a:ea typeface="ＭＳ Ｐゴシック" pitchFamily="-112" charset="-128"/>
              </a:rPr>
              <a:t> river basin management such as water, environment and tourism </a:t>
            </a:r>
            <a:endParaRPr lang="en-US" sz="2500" dirty="0" smtClean="0">
              <a:ea typeface="ＭＳ Ｐゴシック" pitchFamily="-112" charset="-128"/>
            </a:endParaRPr>
          </a:p>
          <a:p>
            <a:r>
              <a:rPr lang="en-US" sz="2500" dirty="0" smtClean="0">
                <a:ea typeface="ＭＳ Ｐゴシック" pitchFamily="-112" charset="-128"/>
              </a:rPr>
              <a:t>Coordination </a:t>
            </a:r>
            <a:r>
              <a:rPr lang="en-US" sz="2500" dirty="0">
                <a:ea typeface="ＭＳ Ｐゴシック" pitchFamily="-112" charset="-128"/>
              </a:rPr>
              <a:t>towards the SWIM SM Documentary Film. </a:t>
            </a:r>
          </a:p>
          <a:p>
            <a:endParaRPr lang="en-US" dirty="0"/>
          </a:p>
        </p:txBody>
      </p:sp>
      <p:pic>
        <p:nvPicPr>
          <p:cNvPr id="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19800" y="5730899"/>
            <a:ext cx="2514600" cy="7803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682688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eaLnBrk="1" fontAlgn="auto" hangingPunct="1">
              <a:spcAft>
                <a:spcPts val="0"/>
              </a:spcAft>
              <a:defRPr/>
            </a:pPr>
            <a:r>
              <a:rPr lang="en-US" sz="3600" dirty="0" smtClean="0">
                <a:solidFill>
                  <a:srgbClr val="002060"/>
                </a:solidFill>
              </a:rPr>
              <a:t>Progress in Research Undertaken</a:t>
            </a:r>
            <a:endParaRPr lang="en-US" sz="3600" dirty="0">
              <a:solidFill>
                <a:srgbClr val="002060"/>
              </a:solidFill>
            </a:endParaRPr>
          </a:p>
        </p:txBody>
      </p:sp>
      <p:sp>
        <p:nvSpPr>
          <p:cNvPr id="3" name="Content Placeholder 2"/>
          <p:cNvSpPr>
            <a:spLocks noGrp="1"/>
          </p:cNvSpPr>
          <p:nvPr>
            <p:ph sz="quarter" idx="1"/>
          </p:nvPr>
        </p:nvSpPr>
        <p:spPr>
          <a:xfrm>
            <a:off x="612648" y="1600200"/>
            <a:ext cx="7769352" cy="4648200"/>
          </a:xfrm>
        </p:spPr>
        <p:txBody>
          <a:bodyPr>
            <a:normAutofit/>
          </a:bodyPr>
          <a:lstStyle/>
          <a:p>
            <a:pPr marL="0" indent="0" algn="ctr">
              <a:buNone/>
            </a:pPr>
            <a:r>
              <a:rPr lang="en-US" sz="2500" dirty="0" smtClean="0">
                <a:ea typeface="ＭＳ Ｐゴシック" pitchFamily="-112" charset="-128"/>
              </a:rPr>
              <a:t>Working together towards a new future for the Lower Jordan River</a:t>
            </a:r>
          </a:p>
          <a:p>
            <a:pPr marL="0" indent="0">
              <a:buNone/>
            </a:pPr>
            <a:endParaRPr lang="en-US" dirty="0"/>
          </a:p>
        </p:txBody>
      </p:sp>
      <p:pic>
        <p:nvPicPr>
          <p:cNvPr id="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19800" y="5730899"/>
            <a:ext cx="2514600" cy="7803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7" descr="148_484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819400" y="2441863"/>
            <a:ext cx="3551382" cy="2663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Rectangle 3"/>
          <p:cNvSpPr/>
          <p:nvPr/>
        </p:nvSpPr>
        <p:spPr>
          <a:xfrm>
            <a:off x="2184400" y="5306059"/>
            <a:ext cx="4821382" cy="452432"/>
          </a:xfrm>
          <a:prstGeom prst="rect">
            <a:avLst/>
          </a:prstGeom>
        </p:spPr>
        <p:txBody>
          <a:bodyPr wrap="square">
            <a:spAutoFit/>
          </a:bodyPr>
          <a:lstStyle/>
          <a:p>
            <a:pPr algn="ctr">
              <a:lnSpc>
                <a:spcPct val="65000"/>
              </a:lnSpc>
            </a:pPr>
            <a:r>
              <a:rPr lang="en-US" dirty="0">
                <a:solidFill>
                  <a:schemeClr val="tx2"/>
                </a:solidFill>
                <a:latin typeface="Garamond" pitchFamily="18" charset="0"/>
              </a:rPr>
              <a:t>For more information visit:</a:t>
            </a:r>
          </a:p>
          <a:p>
            <a:pPr algn="ctr">
              <a:lnSpc>
                <a:spcPct val="65000"/>
              </a:lnSpc>
            </a:pPr>
            <a:r>
              <a:rPr lang="en-US" u="sng" dirty="0">
                <a:solidFill>
                  <a:schemeClr val="tx2"/>
                </a:solidFill>
                <a:latin typeface="Garamond" pitchFamily="18" charset="0"/>
              </a:rPr>
              <a:t>www.foeme.org</a:t>
            </a:r>
            <a:r>
              <a:rPr lang="en-US" dirty="0">
                <a:solidFill>
                  <a:srgbClr val="FF3300"/>
                </a:solidFill>
              </a:rPr>
              <a:t> </a:t>
            </a:r>
            <a:endParaRPr lang="en-US" u="sng" dirty="0">
              <a:solidFill>
                <a:srgbClr val="FF3300"/>
              </a:solidFill>
            </a:endParaRPr>
          </a:p>
        </p:txBody>
      </p:sp>
    </p:spTree>
    <p:extLst>
      <p:ext uri="{BB962C8B-B14F-4D97-AF65-F5344CB8AC3E}">
        <p14:creationId xmlns="" xmlns:p14="http://schemas.microsoft.com/office/powerpoint/2010/main" val="28738275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7">
      <a:dk1>
        <a:sysClr val="windowText" lastClr="000000"/>
      </a:dk1>
      <a:lt1>
        <a:sysClr val="window" lastClr="FFFFFF"/>
      </a:lt1>
      <a:dk2>
        <a:srgbClr val="3E3D2D"/>
      </a:dk2>
      <a:lt2>
        <a:srgbClr val="CAF278"/>
      </a:lt2>
      <a:accent1>
        <a:srgbClr val="288C34"/>
      </a:accent1>
      <a:accent2>
        <a:srgbClr val="C4D199"/>
      </a:accent2>
      <a:accent3>
        <a:srgbClr val="000000"/>
      </a:accent3>
      <a:accent4>
        <a:srgbClr val="909465"/>
      </a:accent4>
      <a:accent5>
        <a:srgbClr val="956B43"/>
      </a:accent5>
      <a:accent6>
        <a:srgbClr val="0C0C0C"/>
      </a:accent6>
      <a:hlink>
        <a:srgbClr val="000000"/>
      </a:hlink>
      <a:folHlink>
        <a:srgbClr val="00000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1367</TotalTime>
  <Words>280</Words>
  <Application>Microsoft Office PowerPoint</Application>
  <PresentationFormat>On-screen Show (4:3)</PresentationFormat>
  <Paragraphs>31</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Median</vt:lpstr>
      <vt:lpstr>All Across the Jordan:  Trans-boundary FOEME Master Plan of the Lower Jordan River Basin</vt:lpstr>
      <vt:lpstr>Objectives</vt:lpstr>
      <vt:lpstr>Activities to Date</vt:lpstr>
      <vt:lpstr>Activities to Date</vt:lpstr>
      <vt:lpstr>Synergies and interlinks with SWIM SM and Demonstration Projects</vt:lpstr>
      <vt:lpstr>Progress in Research Undertaken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 Subtitle</dc:title>
  <dc:creator>Marshall</dc:creator>
  <cp:lastModifiedBy>user</cp:lastModifiedBy>
  <cp:revision>40</cp:revision>
  <dcterms:created xsi:type="dcterms:W3CDTF">2012-01-22T09:50:12Z</dcterms:created>
  <dcterms:modified xsi:type="dcterms:W3CDTF">2012-10-13T08:20:12Z</dcterms:modified>
</cp:coreProperties>
</file>